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2" r:id="rId2"/>
  </p:sldMasterIdLst>
  <p:notesMasterIdLst>
    <p:notesMasterId r:id="rId13"/>
  </p:notesMasterIdLst>
  <p:sldIdLst>
    <p:sldId id="266" r:id="rId3"/>
    <p:sldId id="282" r:id="rId4"/>
    <p:sldId id="287" r:id="rId5"/>
    <p:sldId id="272" r:id="rId6"/>
    <p:sldId id="273" r:id="rId7"/>
    <p:sldId id="281" r:id="rId8"/>
    <p:sldId id="275" r:id="rId9"/>
    <p:sldId id="278" r:id="rId10"/>
    <p:sldId id="288" r:id="rId11"/>
    <p:sldId id="279"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164"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1.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60DD77D-DA53-4448-BF7E-075FBE2BA3CB}" type="datetimeFigureOut">
              <a:rPr lang="en-US" smtClean="0"/>
              <a:t>10/1/2013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1CF5264-12DC-43B5-AA50-D12792F0F016}" type="slidenum">
              <a:rPr lang="en-US" smtClean="0"/>
              <a:t>‹#›</a:t>
            </a:fld>
            <a:endParaRPr lang="en-US"/>
          </a:p>
        </p:txBody>
      </p:sp>
    </p:spTree>
    <p:extLst>
      <p:ext uri="{BB962C8B-B14F-4D97-AF65-F5344CB8AC3E}">
        <p14:creationId xmlns:p14="http://schemas.microsoft.com/office/powerpoint/2010/main" val="26418657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CF3A373-DE23-48D3-8BAC-0BCCEAA6C061}" type="slidenum">
              <a:rPr lang="en-US" smtClean="0"/>
              <a:pPr/>
              <a:t>1</a:t>
            </a:fld>
            <a:endParaRPr lang="en-US"/>
          </a:p>
        </p:txBody>
      </p:sp>
    </p:spTree>
    <p:extLst>
      <p:ext uri="{BB962C8B-B14F-4D97-AF65-F5344CB8AC3E}">
        <p14:creationId xmlns:p14="http://schemas.microsoft.com/office/powerpoint/2010/main" val="24314274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CF3A373-DE23-48D3-8BAC-0BCCEAA6C061}" type="slidenum">
              <a:rPr lang="en-US" smtClean="0"/>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endParaRPr lang="en-US" dirty="0"/>
          </a:p>
        </p:txBody>
      </p:sp>
      <p:sp>
        <p:nvSpPr>
          <p:cNvPr id="4" name="Slide Number Placeholder 3"/>
          <p:cNvSpPr>
            <a:spLocks noGrp="1"/>
          </p:cNvSpPr>
          <p:nvPr>
            <p:ph type="sldNum" sz="quarter" idx="10"/>
          </p:nvPr>
        </p:nvSpPr>
        <p:spPr/>
        <p:txBody>
          <a:bodyPr/>
          <a:lstStyle/>
          <a:p>
            <a:fld id="{7CF3A373-DE23-48D3-8BAC-0BCCEAA6C061}" type="slidenum">
              <a:rPr lang="en-US" smtClean="0"/>
              <a:pPr/>
              <a:t>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a:xfrm>
            <a:off x="685800" y="1905000"/>
            <a:ext cx="7772400" cy="1409700"/>
          </a:xfrm>
        </p:spPr>
        <p:txBody>
          <a:bodyPr/>
          <a:lstStyle>
            <a:lvl1pPr>
              <a:defRPr smtClean="0"/>
            </a:lvl1pPr>
          </a:lstStyle>
          <a:p>
            <a:r>
              <a:rPr lang="en-US" smtClean="0"/>
              <a:t>Click to edit Master title style</a:t>
            </a:r>
          </a:p>
        </p:txBody>
      </p:sp>
      <p:sp>
        <p:nvSpPr>
          <p:cNvPr id="1032" name="Rectangle 8"/>
          <p:cNvSpPr>
            <a:spLocks noGrp="1" noChangeArrowheads="1"/>
          </p:cNvSpPr>
          <p:nvPr>
            <p:ph type="body" idx="1"/>
          </p:nvPr>
        </p:nvSpPr>
        <p:spPr>
          <a:xfrm>
            <a:off x="685800" y="4343400"/>
            <a:ext cx="6400800" cy="530225"/>
          </a:xfrm>
        </p:spPr>
        <p:txBody>
          <a:bodyPr/>
          <a:lstStyle>
            <a:lvl1pPr marL="0" indent="0">
              <a:buFont typeface="Wingdings" pitchFamily="2" charset="2"/>
              <a:buNone/>
              <a:defRPr smtClean="0"/>
            </a:lvl1pPr>
          </a:lstStyle>
          <a:p>
            <a:r>
              <a:rPr lang="en-US" dirty="0" smtClean="0"/>
              <a:t>Click to edit Master subtitle style</a:t>
            </a:r>
          </a:p>
        </p:txBody>
      </p:sp>
      <p:pic>
        <p:nvPicPr>
          <p:cNvPr id="3074"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733800" y="3263900"/>
            <a:ext cx="1676400" cy="328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dirty="0" smtClean="0"/>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62738" y="304800"/>
            <a:ext cx="2097087" cy="33242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66713" y="304800"/>
            <a:ext cx="6143625" cy="33242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366713" y="304800"/>
            <a:ext cx="8393112" cy="750888"/>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371475" y="1414463"/>
            <a:ext cx="4117975" cy="22145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1850" y="1414463"/>
            <a:ext cx="4117975" cy="1030287"/>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Content Placeholder 4"/>
          <p:cNvSpPr>
            <a:spLocks noGrp="1"/>
          </p:cNvSpPr>
          <p:nvPr>
            <p:ph sz="quarter" idx="3"/>
          </p:nvPr>
        </p:nvSpPr>
        <p:spPr>
          <a:xfrm>
            <a:off x="4641850" y="2597150"/>
            <a:ext cx="4117975" cy="10318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10"/>
          </p:nvPr>
        </p:nvSpPr>
        <p:spPr/>
        <p:txBody>
          <a:bodyPr/>
          <a:lstStyle/>
          <a:p>
            <a:r>
              <a:rPr lang="en-GB" dirty="0" smtClean="0"/>
              <a:t>MNE Declaration</a:t>
            </a:r>
            <a:endParaRPr lang="en-GB" dirty="0"/>
          </a:p>
        </p:txBody>
      </p:sp>
    </p:spTree>
  </p:cSld>
  <p:clrMapOvr>
    <a:masterClrMapping/>
  </p:clrMapOvr>
  <p:transition>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ustom Layout">
    <p:bg>
      <p:bgPr>
        <a:blipFill dpi="0" rotWithShape="0">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88460" y="381000"/>
            <a:ext cx="6705600" cy="1421928"/>
          </a:xfrm>
        </p:spPr>
        <p:txBody>
          <a:bodyPr anchor="b" anchorCtr="0"/>
          <a:lstStyle/>
          <a:p>
            <a:r>
              <a:rPr lang="en-US" dirty="0" smtClean="0"/>
              <a:t>Click to edit Master title style</a:t>
            </a:r>
            <a:endParaRPr lang="en-US" dirty="0"/>
          </a:p>
        </p:txBody>
      </p:sp>
      <p:sp>
        <p:nvSpPr>
          <p:cNvPr id="13" name="Content Placeholder 12"/>
          <p:cNvSpPr>
            <a:spLocks noGrp="1"/>
          </p:cNvSpPr>
          <p:nvPr>
            <p:ph sz="quarter" idx="10"/>
          </p:nvPr>
        </p:nvSpPr>
        <p:spPr>
          <a:xfrm>
            <a:off x="1752600" y="3657600"/>
            <a:ext cx="6629400" cy="646331"/>
          </a:xfrm>
        </p:spPr>
        <p:txBody>
          <a:bodyPr/>
          <a:lstStyle>
            <a:lvl1pPr>
              <a:lnSpc>
                <a:spcPct val="100000"/>
              </a:lnSpc>
              <a:spcBef>
                <a:spcPts val="0"/>
              </a:spcBef>
              <a:buFont typeface="Arial" pitchFamily="34" charset="0"/>
              <a:buNone/>
              <a:defRPr lang="en-US" sz="3600" dirty="0" smtClean="0">
                <a:solidFill>
                  <a:schemeClr val="accent1"/>
                </a:solidFill>
                <a:effectLst>
                  <a:outerShdw blurRad="38100" dist="38100" dir="2700000" algn="tl">
                    <a:srgbClr val="000000"/>
                  </a:outerShdw>
                </a:effectLst>
                <a:latin typeface="+mn-lt"/>
                <a:ea typeface="+mn-ea"/>
                <a:cs typeface="+mn-cs"/>
              </a:defRPr>
            </a:lvl1pPr>
          </a:lstStyle>
          <a:p>
            <a:pPr lvl="0"/>
            <a:r>
              <a:rPr lang="en-US" dirty="0" smtClean="0"/>
              <a:t>Click to edit Master text styles</a:t>
            </a:r>
          </a:p>
        </p:txBody>
      </p:sp>
      <p:sp>
        <p:nvSpPr>
          <p:cNvPr id="15" name="Content Placeholder 14"/>
          <p:cNvSpPr>
            <a:spLocks noGrp="1"/>
          </p:cNvSpPr>
          <p:nvPr>
            <p:ph sz="quarter" idx="11" hasCustomPrompt="1"/>
          </p:nvPr>
        </p:nvSpPr>
        <p:spPr>
          <a:xfrm>
            <a:off x="990600" y="1905000"/>
            <a:ext cx="7162800" cy="1219200"/>
          </a:xfrm>
        </p:spPr>
        <p:txBody>
          <a:bodyPr/>
          <a:lstStyle>
            <a:lvl1pPr>
              <a:buFont typeface="Arial" pitchFamily="34" charset="0"/>
              <a:buNone/>
              <a:defRPr sz="9600"/>
            </a:lvl1pPr>
          </a:lstStyle>
          <a:p>
            <a:pPr lvl="0"/>
            <a:r>
              <a:rPr lang="en-US" dirty="0" smtClean="0"/>
              <a:t>Subtitle</a:t>
            </a:r>
          </a:p>
        </p:txBody>
      </p:sp>
    </p:spTree>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1_Custom Layout">
    <p:bg>
      <p:bgPr>
        <a:blipFill dpi="0" rotWithShape="0">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88460" y="381000"/>
            <a:ext cx="6705600" cy="1421928"/>
          </a:xfrm>
        </p:spPr>
        <p:txBody>
          <a:bodyPr anchor="b" anchorCtr="0"/>
          <a:lstStyle/>
          <a:p>
            <a:r>
              <a:rPr lang="en-US" dirty="0" smtClean="0"/>
              <a:t>Click to edit Master title style</a:t>
            </a:r>
            <a:endParaRPr lang="en-US" dirty="0"/>
          </a:p>
        </p:txBody>
      </p:sp>
      <p:sp>
        <p:nvSpPr>
          <p:cNvPr id="13" name="Content Placeholder 12"/>
          <p:cNvSpPr>
            <a:spLocks noGrp="1"/>
          </p:cNvSpPr>
          <p:nvPr>
            <p:ph sz="quarter" idx="10"/>
          </p:nvPr>
        </p:nvSpPr>
        <p:spPr>
          <a:xfrm>
            <a:off x="1752600" y="3657600"/>
            <a:ext cx="6629400" cy="646331"/>
          </a:xfrm>
        </p:spPr>
        <p:txBody>
          <a:bodyPr/>
          <a:lstStyle>
            <a:lvl1pPr>
              <a:lnSpc>
                <a:spcPct val="100000"/>
              </a:lnSpc>
              <a:spcBef>
                <a:spcPts val="0"/>
              </a:spcBef>
              <a:buFont typeface="Arial" pitchFamily="34" charset="0"/>
              <a:buNone/>
              <a:defRPr lang="en-US" sz="3600" dirty="0" smtClean="0">
                <a:solidFill>
                  <a:schemeClr val="accent1"/>
                </a:solidFill>
                <a:effectLst>
                  <a:outerShdw blurRad="38100" dist="38100" dir="2700000" algn="tl">
                    <a:srgbClr val="000000"/>
                  </a:outerShdw>
                </a:effectLst>
                <a:latin typeface="+mn-lt"/>
                <a:ea typeface="+mn-ea"/>
                <a:cs typeface="+mn-cs"/>
              </a:defRPr>
            </a:lvl1pPr>
          </a:lstStyle>
          <a:p>
            <a:pPr lvl="0"/>
            <a:r>
              <a:rPr lang="en-US" dirty="0" smtClean="0"/>
              <a:t>Click to edit Master text styles</a:t>
            </a:r>
          </a:p>
        </p:txBody>
      </p:sp>
      <p:sp>
        <p:nvSpPr>
          <p:cNvPr id="15" name="Content Placeholder 14"/>
          <p:cNvSpPr>
            <a:spLocks noGrp="1"/>
          </p:cNvSpPr>
          <p:nvPr>
            <p:ph sz="quarter" idx="11" hasCustomPrompt="1"/>
          </p:nvPr>
        </p:nvSpPr>
        <p:spPr>
          <a:xfrm>
            <a:off x="990600" y="1905000"/>
            <a:ext cx="7162800" cy="1219200"/>
          </a:xfrm>
        </p:spPr>
        <p:txBody>
          <a:bodyPr/>
          <a:lstStyle>
            <a:lvl1pPr>
              <a:buFont typeface="Arial" pitchFamily="34" charset="0"/>
              <a:buNone/>
              <a:defRPr sz="9600"/>
            </a:lvl1pPr>
          </a:lstStyle>
          <a:p>
            <a:pPr lvl="0"/>
            <a:r>
              <a:rPr lang="en-US" dirty="0" smtClean="0"/>
              <a:t>Subtitle</a:t>
            </a:r>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8434" name="Rectangle 2"/>
          <p:cNvSpPr>
            <a:spLocks noGrp="1" noChangeArrowheads="1"/>
          </p:cNvSpPr>
          <p:nvPr>
            <p:ph type="ctrTitle"/>
          </p:nvPr>
        </p:nvSpPr>
        <p:spPr>
          <a:xfrm>
            <a:off x="627063" y="1654175"/>
            <a:ext cx="7772400" cy="1409700"/>
          </a:xfrm>
        </p:spPr>
        <p:txBody>
          <a:bodyPr anchor="ctr"/>
          <a:lstStyle>
            <a:lvl1pPr>
              <a:defRPr/>
            </a:lvl1pPr>
          </a:lstStyle>
          <a:p>
            <a:r>
              <a:rPr lang="en-US" dirty="0"/>
              <a:t>Click to edit Master title style</a:t>
            </a:r>
          </a:p>
        </p:txBody>
      </p:sp>
      <p:sp>
        <p:nvSpPr>
          <p:cNvPr id="18435" name="Rectangle 3"/>
          <p:cNvSpPr>
            <a:spLocks noGrp="1" noChangeArrowheads="1"/>
          </p:cNvSpPr>
          <p:nvPr>
            <p:ph type="subTitle" idx="1"/>
          </p:nvPr>
        </p:nvSpPr>
        <p:spPr>
          <a:xfrm>
            <a:off x="641350" y="4646613"/>
            <a:ext cx="7861300" cy="585787"/>
          </a:xfrm>
        </p:spPr>
        <p:txBody>
          <a:bodyPr anchor="ctr"/>
          <a:lstStyle>
            <a:lvl1pPr marL="0" indent="0">
              <a:buFont typeface="Wingdings" pitchFamily="2" charset="2"/>
              <a:buNone/>
              <a:defRPr sz="3600">
                <a:solidFill>
                  <a:schemeClr val="accent1"/>
                </a:solidFill>
              </a:defRPr>
            </a:lvl1pPr>
          </a:lstStyle>
          <a:p>
            <a:r>
              <a:rPr lang="en-US"/>
              <a:t>Click to edit Master subtitle style</a:t>
            </a:r>
          </a:p>
        </p:txBody>
      </p:sp>
    </p:spTree>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pic>
        <p:nvPicPr>
          <p:cNvPr id="2050"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934200" y="6019800"/>
            <a:ext cx="1712913"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p:fade/>
  </p:transition>
  <p:timing>
    <p:tnLst>
      <p:par>
        <p:cTn id="1" dur="indefinite" restart="never" nodeType="tmRoot"/>
      </p:par>
    </p:tnLst>
  </p:timing>
  <p:hf sldNum="0" hdr="0" dt="0"/>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dirty="0" smtClean="0"/>
              <a:t>Click to edit Master text styles</a:t>
            </a:r>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71475" y="1414463"/>
            <a:ext cx="4117975" cy="22145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1850" y="1414463"/>
            <a:ext cx="4117975" cy="22145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jpeg"/><Relationship Id="rId2" Type="http://schemas.openxmlformats.org/officeDocument/2006/relationships/slideLayout" Target="../slideLayouts/slideLayout2.xml"/><Relationship Id="rId16" Type="http://schemas.openxmlformats.org/officeDocument/2006/relationships/theme" Target="../theme/theme1.xml"/><Relationship Id="rId20"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3.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7"/>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66713" y="304800"/>
            <a:ext cx="8393112" cy="750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p>
            <a:pPr lvl="0"/>
            <a:endParaRPr lang="en-US" dirty="0" smtClean="0"/>
          </a:p>
        </p:txBody>
      </p:sp>
      <p:sp>
        <p:nvSpPr>
          <p:cNvPr id="1032" name="Rectangle 8"/>
          <p:cNvSpPr>
            <a:spLocks noGrp="1" noChangeArrowheads="1"/>
          </p:cNvSpPr>
          <p:nvPr>
            <p:ph type="body" idx="1"/>
          </p:nvPr>
        </p:nvSpPr>
        <p:spPr bwMode="auto">
          <a:xfrm>
            <a:off x="371475" y="1414463"/>
            <a:ext cx="8388350" cy="22145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pic>
        <p:nvPicPr>
          <p:cNvPr id="3" name="Picture 2"/>
          <p:cNvPicPr>
            <a:picLocks noChangeAspect="1"/>
          </p:cNvPicPr>
          <p:nvPr userDrawn="1"/>
        </p:nvPicPr>
        <p:blipFill>
          <a:blip r:embed="rId18">
            <a:extLst>
              <a:ext uri="{28A0092B-C50C-407E-A947-70E740481C1C}">
                <a14:useLocalDpi xmlns:a14="http://schemas.microsoft.com/office/drawing/2010/main" val="0"/>
              </a:ext>
            </a:extLst>
          </a:blip>
          <a:stretch>
            <a:fillRect/>
          </a:stretch>
        </p:blipFill>
        <p:spPr>
          <a:xfrm>
            <a:off x="7010400" y="5181600"/>
            <a:ext cx="1476375" cy="1009650"/>
          </a:xfrm>
          <a:prstGeom prst="rect">
            <a:avLst/>
          </a:prstGeom>
        </p:spPr>
      </p:pic>
      <p:sp>
        <p:nvSpPr>
          <p:cNvPr id="6" name="Footer Placeholder 3"/>
          <p:cNvSpPr>
            <a:spLocks noGrp="1"/>
          </p:cNvSpPr>
          <p:nvPr>
            <p:ph type="ftr" sz="quarter" idx="3"/>
          </p:nvPr>
        </p:nvSpPr>
        <p:spPr>
          <a:xfrm>
            <a:off x="7010400" y="6096000"/>
            <a:ext cx="1676400" cy="288925"/>
          </a:xfrm>
          <a:prstGeom prst="rect">
            <a:avLst/>
          </a:prstGeom>
        </p:spPr>
        <p:txBody>
          <a:bodyPr/>
          <a:lstStyle>
            <a:lvl1pPr>
              <a:defRPr lang="en-US" sz="1600" b="1" baseline="0" dirty="0" smtClean="0">
                <a:solidFill>
                  <a:schemeClr val="tx2"/>
                </a:solidFill>
                <a:effectLst>
                  <a:outerShdw blurRad="38100" dist="38100" dir="2700000" algn="tl">
                    <a:srgbClr val="000000"/>
                  </a:outerShdw>
                </a:effectLst>
                <a:latin typeface="+mj-lt"/>
                <a:ea typeface="+mj-ea"/>
                <a:cs typeface="+mj-cs"/>
              </a:defRPr>
            </a:lvl1pPr>
          </a:lstStyle>
          <a:p>
            <a:r>
              <a:rPr lang="en-GB" dirty="0" smtClean="0"/>
              <a:t>MNE Declaration</a:t>
            </a:r>
            <a:endParaRPr lang="en-GB" dirty="0"/>
          </a:p>
        </p:txBody>
      </p:sp>
    </p:spTree>
  </p:cSld>
  <p:clrMap bg1="dk2" tx1="lt1" bg2="dk1" tx2="lt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 id="2147483675" r:id="rId13"/>
    <p:sldLayoutId id="2147483676" r:id="rId14"/>
    <p:sldLayoutId id="2147483661" r:id="rId15"/>
  </p:sldLayoutIdLst>
  <p:transition>
    <p:fade/>
  </p:transition>
  <p:timing>
    <p:tnLst>
      <p:par>
        <p:cTn id="1" dur="indefinite" restart="never" nodeType="tmRoot"/>
      </p:par>
    </p:tnLst>
  </p:timing>
  <p:hf sldNum="0" hdr="0" dt="0"/>
  <p:txStyles>
    <p:titleStyle>
      <a:lvl1pPr algn="l" rtl="0" eaLnBrk="0" fontAlgn="base" hangingPunct="0">
        <a:lnSpc>
          <a:spcPct val="90000"/>
        </a:lnSpc>
        <a:spcBef>
          <a:spcPct val="30000"/>
        </a:spcBef>
        <a:spcAft>
          <a:spcPct val="0"/>
        </a:spcAft>
        <a:defRPr sz="4800" b="1" baseline="0">
          <a:solidFill>
            <a:schemeClr val="tx2"/>
          </a:solidFill>
          <a:effectLst>
            <a:outerShdw blurRad="38100" dist="38100" dir="2700000" algn="tl">
              <a:srgbClr val="000000"/>
            </a:outerShdw>
          </a:effectLst>
          <a:latin typeface="+mj-lt"/>
          <a:ea typeface="+mj-ea"/>
          <a:cs typeface="+mj-cs"/>
        </a:defRPr>
      </a:lvl1pPr>
      <a:lvl2pPr algn="l" rtl="0" eaLnBrk="0" fontAlgn="base" hangingPunct="0">
        <a:lnSpc>
          <a:spcPct val="90000"/>
        </a:lnSpc>
        <a:spcBef>
          <a:spcPct val="30000"/>
        </a:spcBef>
        <a:spcAft>
          <a:spcPct val="0"/>
        </a:spcAft>
        <a:defRPr sz="4800" b="1">
          <a:solidFill>
            <a:schemeClr val="tx2"/>
          </a:solidFill>
          <a:effectLst>
            <a:outerShdw blurRad="38100" dist="38100" dir="2700000" algn="tl">
              <a:srgbClr val="000000"/>
            </a:outerShdw>
          </a:effectLst>
          <a:latin typeface="Berkeley Old ITC" pitchFamily="18" charset="0"/>
        </a:defRPr>
      </a:lvl2pPr>
      <a:lvl3pPr algn="l" rtl="0" eaLnBrk="0" fontAlgn="base" hangingPunct="0">
        <a:lnSpc>
          <a:spcPct val="90000"/>
        </a:lnSpc>
        <a:spcBef>
          <a:spcPct val="30000"/>
        </a:spcBef>
        <a:spcAft>
          <a:spcPct val="0"/>
        </a:spcAft>
        <a:defRPr sz="4800" b="1">
          <a:solidFill>
            <a:schemeClr val="tx2"/>
          </a:solidFill>
          <a:effectLst>
            <a:outerShdw blurRad="38100" dist="38100" dir="2700000" algn="tl">
              <a:srgbClr val="000000"/>
            </a:outerShdw>
          </a:effectLst>
          <a:latin typeface="Berkeley Old ITC" pitchFamily="18" charset="0"/>
        </a:defRPr>
      </a:lvl3pPr>
      <a:lvl4pPr algn="l" rtl="0" eaLnBrk="0" fontAlgn="base" hangingPunct="0">
        <a:lnSpc>
          <a:spcPct val="90000"/>
        </a:lnSpc>
        <a:spcBef>
          <a:spcPct val="30000"/>
        </a:spcBef>
        <a:spcAft>
          <a:spcPct val="0"/>
        </a:spcAft>
        <a:defRPr sz="4800" b="1">
          <a:solidFill>
            <a:schemeClr val="tx2"/>
          </a:solidFill>
          <a:effectLst>
            <a:outerShdw blurRad="38100" dist="38100" dir="2700000" algn="tl">
              <a:srgbClr val="000000"/>
            </a:outerShdw>
          </a:effectLst>
          <a:latin typeface="Berkeley Old ITC" pitchFamily="18" charset="0"/>
        </a:defRPr>
      </a:lvl4pPr>
      <a:lvl5pPr algn="l" rtl="0" eaLnBrk="0" fontAlgn="base" hangingPunct="0">
        <a:lnSpc>
          <a:spcPct val="90000"/>
        </a:lnSpc>
        <a:spcBef>
          <a:spcPct val="30000"/>
        </a:spcBef>
        <a:spcAft>
          <a:spcPct val="0"/>
        </a:spcAft>
        <a:defRPr sz="4800" b="1">
          <a:solidFill>
            <a:schemeClr val="tx2"/>
          </a:solidFill>
          <a:effectLst>
            <a:outerShdw blurRad="38100" dist="38100" dir="2700000" algn="tl">
              <a:srgbClr val="000000"/>
            </a:outerShdw>
          </a:effectLst>
          <a:latin typeface="Berkeley Old ITC" pitchFamily="18" charset="0"/>
        </a:defRPr>
      </a:lvl5pPr>
      <a:lvl6pPr marL="457200" algn="l" rtl="0" fontAlgn="base">
        <a:lnSpc>
          <a:spcPct val="90000"/>
        </a:lnSpc>
        <a:spcBef>
          <a:spcPct val="30000"/>
        </a:spcBef>
        <a:spcAft>
          <a:spcPct val="0"/>
        </a:spcAft>
        <a:defRPr sz="4800" b="1">
          <a:solidFill>
            <a:schemeClr val="tx2"/>
          </a:solidFill>
          <a:effectLst>
            <a:outerShdw blurRad="38100" dist="38100" dir="2700000" algn="tl">
              <a:srgbClr val="000000"/>
            </a:outerShdw>
          </a:effectLst>
          <a:latin typeface="Berkeley Old ITC" pitchFamily="18" charset="0"/>
        </a:defRPr>
      </a:lvl6pPr>
      <a:lvl7pPr marL="914400" algn="l" rtl="0" fontAlgn="base">
        <a:lnSpc>
          <a:spcPct val="90000"/>
        </a:lnSpc>
        <a:spcBef>
          <a:spcPct val="30000"/>
        </a:spcBef>
        <a:spcAft>
          <a:spcPct val="0"/>
        </a:spcAft>
        <a:defRPr sz="4800" b="1">
          <a:solidFill>
            <a:schemeClr val="tx2"/>
          </a:solidFill>
          <a:effectLst>
            <a:outerShdw blurRad="38100" dist="38100" dir="2700000" algn="tl">
              <a:srgbClr val="000000"/>
            </a:outerShdw>
          </a:effectLst>
          <a:latin typeface="Berkeley Old ITC" pitchFamily="18" charset="0"/>
        </a:defRPr>
      </a:lvl7pPr>
      <a:lvl8pPr marL="1371600" algn="l" rtl="0" fontAlgn="base">
        <a:lnSpc>
          <a:spcPct val="90000"/>
        </a:lnSpc>
        <a:spcBef>
          <a:spcPct val="30000"/>
        </a:spcBef>
        <a:spcAft>
          <a:spcPct val="0"/>
        </a:spcAft>
        <a:defRPr sz="4800" b="1">
          <a:solidFill>
            <a:schemeClr val="tx2"/>
          </a:solidFill>
          <a:effectLst>
            <a:outerShdw blurRad="38100" dist="38100" dir="2700000" algn="tl">
              <a:srgbClr val="000000"/>
            </a:outerShdw>
          </a:effectLst>
          <a:latin typeface="Berkeley Old ITC" pitchFamily="18" charset="0"/>
        </a:defRPr>
      </a:lvl8pPr>
      <a:lvl9pPr marL="1828800" algn="l" rtl="0" fontAlgn="base">
        <a:lnSpc>
          <a:spcPct val="90000"/>
        </a:lnSpc>
        <a:spcBef>
          <a:spcPct val="30000"/>
        </a:spcBef>
        <a:spcAft>
          <a:spcPct val="0"/>
        </a:spcAft>
        <a:defRPr sz="4800" b="1">
          <a:solidFill>
            <a:schemeClr val="tx2"/>
          </a:solidFill>
          <a:effectLst>
            <a:outerShdw blurRad="38100" dist="38100" dir="2700000" algn="tl">
              <a:srgbClr val="000000"/>
            </a:outerShdw>
          </a:effectLst>
          <a:latin typeface="Berkeley Old ITC" pitchFamily="18" charset="0"/>
        </a:defRPr>
      </a:lvl9pPr>
    </p:titleStyle>
    <p:bodyStyle>
      <a:lvl1pPr marL="460375" indent="-460375" algn="l" rtl="0" eaLnBrk="0" fontAlgn="base" hangingPunct="0">
        <a:lnSpc>
          <a:spcPct val="90000"/>
        </a:lnSpc>
        <a:spcBef>
          <a:spcPct val="30000"/>
        </a:spcBef>
        <a:spcAft>
          <a:spcPct val="0"/>
        </a:spcAft>
        <a:buClr>
          <a:schemeClr val="tx2"/>
        </a:buClr>
        <a:buSzPct val="95000"/>
        <a:buFont typeface="Wingdings" pitchFamily="2" charset="2"/>
        <a:buBlip>
          <a:blip r:embed="rId19"/>
        </a:buBlip>
        <a:defRPr sz="3200">
          <a:solidFill>
            <a:schemeClr val="tx1"/>
          </a:solidFill>
          <a:effectLst>
            <a:outerShdw blurRad="38100" dist="38100" dir="2700000" algn="tl">
              <a:srgbClr val="000000"/>
            </a:outerShdw>
          </a:effectLst>
          <a:latin typeface="+mn-lt"/>
          <a:ea typeface="+mn-ea"/>
          <a:cs typeface="+mn-cs"/>
        </a:defRPr>
      </a:lvl1pPr>
      <a:lvl2pPr marL="858838" indent="-396875" algn="l" rtl="0" eaLnBrk="0" fontAlgn="base" hangingPunct="0">
        <a:lnSpc>
          <a:spcPct val="90000"/>
        </a:lnSpc>
        <a:spcBef>
          <a:spcPct val="30000"/>
        </a:spcBef>
        <a:spcAft>
          <a:spcPct val="0"/>
        </a:spcAft>
        <a:buClr>
          <a:schemeClr val="tx2"/>
        </a:buClr>
        <a:buSzPct val="95000"/>
        <a:buFont typeface="Wingdings" pitchFamily="2" charset="2"/>
        <a:buBlip>
          <a:blip r:embed="rId20"/>
        </a:buBlip>
        <a:defRPr sz="2800">
          <a:solidFill>
            <a:schemeClr val="tx1"/>
          </a:solidFill>
          <a:effectLst>
            <a:outerShdw blurRad="38100" dist="38100" dir="2700000" algn="tl">
              <a:srgbClr val="000000"/>
            </a:outerShdw>
          </a:effectLst>
          <a:latin typeface="+mn-lt"/>
        </a:defRPr>
      </a:lvl2pPr>
      <a:lvl3pPr marL="1254125" indent="-393700" algn="l" rtl="0" eaLnBrk="0" fontAlgn="base" hangingPunct="0">
        <a:lnSpc>
          <a:spcPct val="90000"/>
        </a:lnSpc>
        <a:spcBef>
          <a:spcPct val="30000"/>
        </a:spcBef>
        <a:spcAft>
          <a:spcPct val="0"/>
        </a:spcAft>
        <a:buClr>
          <a:schemeClr val="tx2"/>
        </a:buClr>
        <a:buSzPct val="95000"/>
        <a:buFont typeface="Wingdings" pitchFamily="2" charset="2"/>
        <a:buBlip>
          <a:blip r:embed="rId20"/>
        </a:buBlip>
        <a:defRPr sz="2400">
          <a:solidFill>
            <a:schemeClr val="tx1"/>
          </a:solidFill>
          <a:effectLst>
            <a:outerShdw blurRad="38100" dist="38100" dir="2700000" algn="tl">
              <a:srgbClr val="000000"/>
            </a:outerShdw>
          </a:effectLst>
          <a:latin typeface="+mn-lt"/>
        </a:defRPr>
      </a:lvl3pPr>
      <a:lvl4pPr marL="1597025" indent="-341313" algn="l" rtl="0" eaLnBrk="0" fontAlgn="base" hangingPunct="0">
        <a:lnSpc>
          <a:spcPct val="90000"/>
        </a:lnSpc>
        <a:spcBef>
          <a:spcPct val="30000"/>
        </a:spcBef>
        <a:spcAft>
          <a:spcPct val="0"/>
        </a:spcAft>
        <a:buClr>
          <a:schemeClr val="tx2"/>
        </a:buClr>
        <a:buSzPct val="95000"/>
        <a:buFont typeface="Wingdings" pitchFamily="2" charset="2"/>
        <a:buBlip>
          <a:blip r:embed="rId20"/>
        </a:buBlip>
        <a:defRPr sz="2000">
          <a:solidFill>
            <a:schemeClr val="tx1"/>
          </a:solidFill>
          <a:effectLst>
            <a:outerShdw blurRad="38100" dist="38100" dir="2700000" algn="tl">
              <a:srgbClr val="000000"/>
            </a:outerShdw>
          </a:effectLst>
          <a:latin typeface="+mn-lt"/>
        </a:defRPr>
      </a:lvl4pPr>
      <a:lvl5pPr marL="1882775" indent="-284163" algn="l" rtl="0" eaLnBrk="0" fontAlgn="base" hangingPunct="0">
        <a:lnSpc>
          <a:spcPct val="90000"/>
        </a:lnSpc>
        <a:spcBef>
          <a:spcPct val="30000"/>
        </a:spcBef>
        <a:spcAft>
          <a:spcPct val="0"/>
        </a:spcAft>
        <a:buClr>
          <a:schemeClr val="tx2"/>
        </a:buClr>
        <a:buSzPct val="95000"/>
        <a:buFont typeface="Wingdings" pitchFamily="2" charset="2"/>
        <a:buBlip>
          <a:blip r:embed="rId20"/>
        </a:buBlip>
        <a:defRPr sz="2000">
          <a:solidFill>
            <a:schemeClr val="tx1"/>
          </a:solidFill>
          <a:effectLst>
            <a:outerShdw blurRad="38100" dist="38100" dir="2700000" algn="tl">
              <a:srgbClr val="000000"/>
            </a:outerShdw>
          </a:effectLst>
          <a:latin typeface="+mn-lt"/>
        </a:defRPr>
      </a:lvl5pPr>
      <a:lvl6pPr marL="2570163" indent="-346075" algn="l" rtl="0" fontAlgn="base">
        <a:lnSpc>
          <a:spcPct val="90000"/>
        </a:lnSpc>
        <a:spcBef>
          <a:spcPct val="30000"/>
        </a:spcBef>
        <a:spcAft>
          <a:spcPct val="0"/>
        </a:spcAft>
        <a:buClr>
          <a:schemeClr val="tx2"/>
        </a:buClr>
        <a:buSzPct val="95000"/>
        <a:buFont typeface="Wingdings" pitchFamily="2" charset="2"/>
        <a:buBlip>
          <a:blip r:embed="rId20"/>
        </a:buBlip>
        <a:defRPr sz="2000">
          <a:solidFill>
            <a:schemeClr val="tx1"/>
          </a:solidFill>
          <a:effectLst>
            <a:outerShdw blurRad="38100" dist="38100" dir="2700000" algn="tl">
              <a:srgbClr val="000000"/>
            </a:outerShdw>
          </a:effectLst>
          <a:latin typeface="+mn-lt"/>
        </a:defRPr>
      </a:lvl6pPr>
      <a:lvl7pPr marL="3027363" indent="-346075" algn="l" rtl="0" fontAlgn="base">
        <a:lnSpc>
          <a:spcPct val="90000"/>
        </a:lnSpc>
        <a:spcBef>
          <a:spcPct val="30000"/>
        </a:spcBef>
        <a:spcAft>
          <a:spcPct val="0"/>
        </a:spcAft>
        <a:buClr>
          <a:schemeClr val="tx2"/>
        </a:buClr>
        <a:buSzPct val="95000"/>
        <a:buFont typeface="Wingdings" pitchFamily="2" charset="2"/>
        <a:buBlip>
          <a:blip r:embed="rId20"/>
        </a:buBlip>
        <a:defRPr sz="2000">
          <a:solidFill>
            <a:schemeClr val="tx1"/>
          </a:solidFill>
          <a:effectLst>
            <a:outerShdw blurRad="38100" dist="38100" dir="2700000" algn="tl">
              <a:srgbClr val="000000"/>
            </a:outerShdw>
          </a:effectLst>
          <a:latin typeface="+mn-lt"/>
        </a:defRPr>
      </a:lvl7pPr>
      <a:lvl8pPr marL="3484563" indent="-346075" algn="l" rtl="0" fontAlgn="base">
        <a:lnSpc>
          <a:spcPct val="90000"/>
        </a:lnSpc>
        <a:spcBef>
          <a:spcPct val="30000"/>
        </a:spcBef>
        <a:spcAft>
          <a:spcPct val="0"/>
        </a:spcAft>
        <a:buClr>
          <a:schemeClr val="tx2"/>
        </a:buClr>
        <a:buSzPct val="95000"/>
        <a:buFont typeface="Wingdings" pitchFamily="2" charset="2"/>
        <a:buBlip>
          <a:blip r:embed="rId20"/>
        </a:buBlip>
        <a:defRPr sz="2000">
          <a:solidFill>
            <a:schemeClr val="tx1"/>
          </a:solidFill>
          <a:effectLst>
            <a:outerShdw blurRad="38100" dist="38100" dir="2700000" algn="tl">
              <a:srgbClr val="000000"/>
            </a:outerShdw>
          </a:effectLst>
          <a:latin typeface="+mn-lt"/>
        </a:defRPr>
      </a:lvl8pPr>
      <a:lvl9pPr marL="3941763" indent="-346075" algn="l" rtl="0" fontAlgn="base">
        <a:lnSpc>
          <a:spcPct val="90000"/>
        </a:lnSpc>
        <a:spcBef>
          <a:spcPct val="30000"/>
        </a:spcBef>
        <a:spcAft>
          <a:spcPct val="0"/>
        </a:spcAft>
        <a:buClr>
          <a:schemeClr val="tx2"/>
        </a:buClr>
        <a:buSzPct val="95000"/>
        <a:buFont typeface="Wingdings" pitchFamily="2" charset="2"/>
        <a:buBlip>
          <a:blip r:embed="rId20"/>
        </a:buBlip>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00034" y="500042"/>
            <a:ext cx="8143932" cy="3714775"/>
          </a:xfrm>
        </p:spPr>
        <p:txBody>
          <a:bodyPr>
            <a:noAutofit/>
          </a:bodyPr>
          <a:lstStyle/>
          <a:p>
            <a:r>
              <a:rPr lang="en-US" sz="4000" dirty="0" smtClean="0"/>
              <a:t>ILO MNE Declaration</a:t>
            </a:r>
            <a:br>
              <a:rPr lang="en-US" sz="4000" dirty="0" smtClean="0"/>
            </a:br>
            <a:r>
              <a:rPr lang="en-US" sz="4000" dirty="0" smtClean="0"/>
              <a:t>A tool for Employers’ Organizations</a:t>
            </a:r>
            <a:br>
              <a:rPr lang="en-US" sz="4000" dirty="0" smtClean="0"/>
            </a:br>
            <a:endParaRPr lang="en-US" sz="4000" dirty="0"/>
          </a:p>
        </p:txBody>
      </p:sp>
      <p:sp>
        <p:nvSpPr>
          <p:cNvPr id="6" name="Subtitle 5"/>
          <p:cNvSpPr>
            <a:spLocks noGrp="1"/>
          </p:cNvSpPr>
          <p:nvPr>
            <p:ph type="subTitle" idx="1"/>
          </p:nvPr>
        </p:nvSpPr>
        <p:spPr>
          <a:xfrm>
            <a:off x="533400" y="3276600"/>
            <a:ext cx="3929090" cy="1023950"/>
          </a:xfrm>
          <a:ln>
            <a:noFill/>
          </a:ln>
        </p:spPr>
        <p:txBody>
          <a:bodyPr>
            <a:noAutofit/>
          </a:bodyPr>
          <a:lstStyle/>
          <a:p>
            <a:pPr>
              <a:spcBef>
                <a:spcPct val="0"/>
              </a:spcBef>
            </a:pPr>
            <a:r>
              <a:rPr lang="fr-CH" sz="2800" dirty="0" smtClean="0">
                <a:solidFill>
                  <a:schemeClr val="tx1"/>
                </a:solidFill>
                <a:ea typeface="+mj-ea"/>
                <a:cs typeface="+mj-cs"/>
              </a:rPr>
              <a:t>Emily </a:t>
            </a:r>
            <a:r>
              <a:rPr lang="fr-CH" sz="2800" dirty="0" err="1" smtClean="0">
                <a:solidFill>
                  <a:schemeClr val="tx1"/>
                </a:solidFill>
                <a:ea typeface="+mj-ea"/>
                <a:cs typeface="+mj-cs"/>
              </a:rPr>
              <a:t>Sims</a:t>
            </a:r>
            <a:endParaRPr lang="fr-CH" sz="2800" dirty="0" smtClean="0">
              <a:solidFill>
                <a:schemeClr val="tx1"/>
              </a:solidFill>
              <a:ea typeface="+mj-ea"/>
              <a:cs typeface="+mj-cs"/>
            </a:endParaRPr>
          </a:p>
          <a:p>
            <a:pPr>
              <a:spcBef>
                <a:spcPct val="0"/>
              </a:spcBef>
            </a:pPr>
            <a:r>
              <a:rPr lang="fr-CH" sz="2800" dirty="0" smtClean="0">
                <a:solidFill>
                  <a:schemeClr val="tx1"/>
                </a:solidFill>
                <a:ea typeface="+mj-ea"/>
                <a:cs typeface="+mj-cs"/>
              </a:rPr>
              <a:t>Senior </a:t>
            </a:r>
            <a:r>
              <a:rPr lang="fr-CH" sz="2800" dirty="0" err="1" smtClean="0">
                <a:solidFill>
                  <a:schemeClr val="tx1"/>
                </a:solidFill>
                <a:ea typeface="+mj-ea"/>
                <a:cs typeface="+mj-cs"/>
              </a:rPr>
              <a:t>Specialist</a:t>
            </a:r>
            <a:endParaRPr lang="fr-CH" sz="2800" dirty="0" smtClean="0">
              <a:solidFill>
                <a:schemeClr val="tx1"/>
              </a:solidFill>
              <a:ea typeface="+mj-ea"/>
              <a:cs typeface="+mj-cs"/>
            </a:endParaRPr>
          </a:p>
        </p:txBody>
      </p:sp>
    </p:spTree>
    <p:extLst>
      <p:ext uri="{BB962C8B-B14F-4D97-AF65-F5344CB8AC3E}">
        <p14:creationId xmlns:p14="http://schemas.microsoft.com/office/powerpoint/2010/main" val="3236322682"/>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6">
                                            <p:txEl>
                                              <p:pRg st="0" end="0"/>
                                            </p:txEl>
                                          </p:spTgt>
                                        </p:tgtEl>
                                        <p:attrNameLst>
                                          <p:attrName>style.visibility</p:attrName>
                                        </p:attrNameLst>
                                      </p:cBhvr>
                                      <p:to>
                                        <p:strVal val="visible"/>
                                      </p:to>
                                    </p:set>
                                    <p:animEffect transition="in" filter="fade">
                                      <p:cBhvr>
                                        <p:cTn id="10" dur="500"/>
                                        <p:tgtEl>
                                          <p:spTgt spid="6">
                                            <p:txEl>
                                              <p:pRg st="0" end="0"/>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Effect transition="in" filter="fade">
                                      <p:cBhvr>
                                        <p:cTn id="13" dur="500"/>
                                        <p:tgtEl>
                                          <p:spTgt spid="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uiExpand="1"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fr-CH" dirty="0" err="1" smtClean="0"/>
              <a:t>Take</a:t>
            </a:r>
            <a:r>
              <a:rPr lang="fr-CH" dirty="0" smtClean="0"/>
              <a:t> </a:t>
            </a:r>
            <a:r>
              <a:rPr lang="fr-CH" dirty="0" err="1" smtClean="0"/>
              <a:t>aways</a:t>
            </a:r>
            <a:endParaRPr lang="en-US" dirty="0"/>
          </a:p>
        </p:txBody>
      </p:sp>
      <p:sp>
        <p:nvSpPr>
          <p:cNvPr id="5" name="Content Placeholder 4"/>
          <p:cNvSpPr>
            <a:spLocks noGrp="1"/>
          </p:cNvSpPr>
          <p:nvPr>
            <p:ph idx="1"/>
          </p:nvPr>
        </p:nvSpPr>
        <p:spPr>
          <a:xfrm>
            <a:off x="381000" y="1371600"/>
            <a:ext cx="8229600" cy="4530725"/>
          </a:xfrm>
        </p:spPr>
        <p:txBody>
          <a:bodyPr>
            <a:normAutofit lnSpcReduction="10000"/>
          </a:bodyPr>
          <a:lstStyle/>
          <a:p>
            <a:r>
              <a:rPr lang="fr-CH" dirty="0" smtClean="0"/>
              <a:t>CSR </a:t>
            </a:r>
            <a:r>
              <a:rPr lang="fr-CH" dirty="0" err="1" smtClean="0"/>
              <a:t>is</a:t>
            </a:r>
            <a:r>
              <a:rPr lang="fr-CH" dirty="0" smtClean="0"/>
              <a:t> an important </a:t>
            </a:r>
            <a:r>
              <a:rPr lang="fr-CH" dirty="0" err="1" smtClean="0"/>
              <a:t>complement</a:t>
            </a:r>
            <a:r>
              <a:rPr lang="fr-CH" dirty="0" smtClean="0"/>
              <a:t>, but </a:t>
            </a:r>
            <a:r>
              <a:rPr lang="fr-CH" dirty="0" err="1" smtClean="0"/>
              <a:t>never</a:t>
            </a:r>
            <a:r>
              <a:rPr lang="fr-CH" dirty="0" smtClean="0"/>
              <a:t> a substitute, for the </a:t>
            </a:r>
            <a:r>
              <a:rPr lang="fr-CH" dirty="0" err="1" smtClean="0"/>
              <a:t>role</a:t>
            </a:r>
            <a:r>
              <a:rPr lang="fr-CH" dirty="0" smtClean="0"/>
              <a:t> of the </a:t>
            </a:r>
            <a:r>
              <a:rPr lang="fr-CH" dirty="0" smtClean="0"/>
              <a:t>State.</a:t>
            </a:r>
            <a:endParaRPr lang="fr-CH" dirty="0" smtClean="0"/>
          </a:p>
          <a:p>
            <a:r>
              <a:rPr lang="fr-CH" dirty="0" smtClean="0"/>
              <a:t>CSR </a:t>
            </a:r>
            <a:r>
              <a:rPr lang="fr-CH" dirty="0" err="1" smtClean="0"/>
              <a:t>is</a:t>
            </a:r>
            <a:r>
              <a:rPr lang="fr-CH" dirty="0" smtClean="0"/>
              <a:t> </a:t>
            </a:r>
            <a:r>
              <a:rPr lang="fr-CH" dirty="0" err="1" smtClean="0"/>
              <a:t>most</a:t>
            </a:r>
            <a:r>
              <a:rPr lang="fr-CH" dirty="0" smtClean="0"/>
              <a:t> effective </a:t>
            </a:r>
            <a:r>
              <a:rPr lang="fr-CH" dirty="0" err="1" smtClean="0"/>
              <a:t>when</a:t>
            </a:r>
            <a:r>
              <a:rPr lang="fr-CH" dirty="0" smtClean="0"/>
              <a:t> </a:t>
            </a:r>
            <a:r>
              <a:rPr lang="fr-CH" dirty="0" err="1" smtClean="0"/>
              <a:t>focused</a:t>
            </a:r>
            <a:r>
              <a:rPr lang="fr-CH" dirty="0" smtClean="0"/>
              <a:t> on </a:t>
            </a:r>
            <a:r>
              <a:rPr lang="fr-CH" dirty="0" err="1" smtClean="0"/>
              <a:t>what</a:t>
            </a:r>
            <a:r>
              <a:rPr lang="fr-CH" dirty="0" smtClean="0"/>
              <a:t> business </a:t>
            </a:r>
            <a:r>
              <a:rPr lang="fr-CH" dirty="0" err="1" smtClean="0"/>
              <a:t>does</a:t>
            </a:r>
            <a:r>
              <a:rPr lang="fr-CH" dirty="0" smtClean="0"/>
              <a:t> </a:t>
            </a:r>
            <a:r>
              <a:rPr lang="fr-CH" dirty="0" smtClean="0"/>
              <a:t>best.</a:t>
            </a:r>
            <a:endParaRPr lang="fr-CH" dirty="0" smtClean="0"/>
          </a:p>
          <a:p>
            <a:r>
              <a:rPr lang="fr-CH" dirty="0" smtClean="0"/>
              <a:t>The MNE </a:t>
            </a:r>
            <a:r>
              <a:rPr lang="fr-CH" dirty="0" err="1" smtClean="0"/>
              <a:t>Declaration</a:t>
            </a:r>
            <a:r>
              <a:rPr lang="fr-CH" dirty="0" smtClean="0"/>
              <a:t> </a:t>
            </a:r>
            <a:r>
              <a:rPr lang="fr-CH" dirty="0" err="1" smtClean="0"/>
              <a:t>provides</a:t>
            </a:r>
            <a:r>
              <a:rPr lang="fr-CH" dirty="0" smtClean="0"/>
              <a:t> guidance to </a:t>
            </a:r>
            <a:r>
              <a:rPr lang="fr-CH" dirty="0" err="1" smtClean="0"/>
              <a:t>both</a:t>
            </a:r>
            <a:r>
              <a:rPr lang="fr-CH" dirty="0" smtClean="0"/>
              <a:t> business and </a:t>
            </a:r>
            <a:r>
              <a:rPr lang="fr-CH" dirty="0" err="1" smtClean="0"/>
              <a:t>government</a:t>
            </a:r>
            <a:r>
              <a:rPr lang="fr-CH" dirty="0" smtClean="0"/>
              <a:t>.</a:t>
            </a:r>
          </a:p>
          <a:p>
            <a:r>
              <a:rPr lang="fr-CH" dirty="0" smtClean="0"/>
              <a:t>Social Dialogue </a:t>
            </a:r>
            <a:r>
              <a:rPr lang="fr-CH" dirty="0" err="1" smtClean="0"/>
              <a:t>is</a:t>
            </a:r>
            <a:r>
              <a:rPr lang="fr-CH" dirty="0" smtClean="0"/>
              <a:t> a </a:t>
            </a:r>
            <a:r>
              <a:rPr lang="fr-CH" dirty="0" err="1" smtClean="0"/>
              <a:t>critical</a:t>
            </a:r>
            <a:r>
              <a:rPr lang="fr-CH" dirty="0" smtClean="0"/>
              <a:t> component.</a:t>
            </a:r>
          </a:p>
          <a:p>
            <a:r>
              <a:rPr lang="fr-CH" dirty="0" err="1" smtClean="0"/>
              <a:t>Employers</a:t>
            </a:r>
            <a:r>
              <a:rPr lang="fr-CH" dirty="0" smtClean="0"/>
              <a:t>’ </a:t>
            </a:r>
            <a:r>
              <a:rPr lang="fr-CH" dirty="0" err="1" smtClean="0"/>
              <a:t>Orgs</a:t>
            </a:r>
            <a:r>
              <a:rPr lang="fr-CH" dirty="0" smtClean="0"/>
              <a:t> have a key </a:t>
            </a:r>
            <a:r>
              <a:rPr lang="fr-CH" dirty="0" err="1" smtClean="0"/>
              <a:t>role</a:t>
            </a:r>
            <a:r>
              <a:rPr lang="fr-CH" dirty="0" smtClean="0"/>
              <a:t> to </a:t>
            </a:r>
            <a:r>
              <a:rPr lang="fr-CH" dirty="0" err="1" smtClean="0"/>
              <a:t>play</a:t>
            </a:r>
            <a:r>
              <a:rPr lang="fr-CH" dirty="0" smtClean="0"/>
              <a:t>.</a:t>
            </a:r>
          </a:p>
          <a:p>
            <a:r>
              <a:rPr lang="fr-CH" dirty="0" smtClean="0"/>
              <a:t>ILO </a:t>
            </a:r>
            <a:r>
              <a:rPr lang="fr-CH" dirty="0" err="1" smtClean="0"/>
              <a:t>can</a:t>
            </a:r>
            <a:r>
              <a:rPr lang="fr-CH" dirty="0" smtClean="0"/>
              <a:t> </a:t>
            </a:r>
            <a:r>
              <a:rPr lang="fr-CH" dirty="0" err="1" smtClean="0"/>
              <a:t>provide</a:t>
            </a:r>
            <a:r>
              <a:rPr lang="fr-CH" dirty="0" smtClean="0"/>
              <a:t> </a:t>
            </a:r>
            <a:r>
              <a:rPr lang="fr-CH" dirty="0" err="1" smtClean="0"/>
              <a:t>technical</a:t>
            </a:r>
            <a:r>
              <a:rPr lang="fr-CH" dirty="0" smtClean="0"/>
              <a:t> assistance.</a:t>
            </a:r>
            <a:endParaRPr lang="fr-CH" dirty="0" smtClean="0"/>
          </a:p>
        </p:txBody>
      </p:sp>
    </p:spTree>
    <p:extLst>
      <p:ext uri="{BB962C8B-B14F-4D97-AF65-F5344CB8AC3E}">
        <p14:creationId xmlns:p14="http://schemas.microsoft.com/office/powerpoint/2010/main" val="32274505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20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20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2000"/>
                                        <p:tgtEl>
                                          <p:spTgt spid="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3" end="3"/>
                                            </p:txEl>
                                          </p:spTgt>
                                        </p:tgtEl>
                                        <p:attrNameLst>
                                          <p:attrName>style.visibility</p:attrName>
                                        </p:attrNameLst>
                                      </p:cBhvr>
                                      <p:to>
                                        <p:strVal val="visible"/>
                                      </p:to>
                                    </p:set>
                                    <p:animEffect transition="in" filter="fade">
                                      <p:cBhvr>
                                        <p:cTn id="27" dur="2000"/>
                                        <p:tgtEl>
                                          <p:spTgt spid="5">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5">
                                            <p:txEl>
                                              <p:pRg st="4" end="4"/>
                                            </p:txEl>
                                          </p:spTgt>
                                        </p:tgtEl>
                                        <p:attrNameLst>
                                          <p:attrName>style.visibility</p:attrName>
                                        </p:attrNameLst>
                                      </p:cBhvr>
                                      <p:to>
                                        <p:strVal val="visible"/>
                                      </p:to>
                                    </p:set>
                                    <p:animEffect transition="in" filter="fade">
                                      <p:cBhvr>
                                        <p:cTn id="32" dur="2000"/>
                                        <p:tgtEl>
                                          <p:spTgt spid="5">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Effect transition="in" filter="fade">
                                      <p:cBhvr>
                                        <p:cTn id="37" dur="20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fr-CH" dirty="0" smtClean="0"/>
              <a:t>CSR impact</a:t>
            </a:r>
            <a:endParaRPr lang="en-GB" dirty="0"/>
          </a:p>
        </p:txBody>
      </p:sp>
      <p:sp>
        <p:nvSpPr>
          <p:cNvPr id="8" name="Content Placeholder 7"/>
          <p:cNvSpPr>
            <a:spLocks noGrp="1"/>
          </p:cNvSpPr>
          <p:nvPr>
            <p:ph idx="1"/>
          </p:nvPr>
        </p:nvSpPr>
        <p:spPr>
          <a:xfrm>
            <a:off x="371475" y="1414463"/>
            <a:ext cx="8388350" cy="3462486"/>
          </a:xfrm>
        </p:spPr>
        <p:txBody>
          <a:bodyPr/>
          <a:lstStyle/>
          <a:p>
            <a:pPr marL="0" indent="0">
              <a:buNone/>
            </a:pPr>
            <a:endParaRPr lang="en-GB" sz="3000" i="1" dirty="0" smtClean="0"/>
          </a:p>
          <a:p>
            <a:pPr marL="0" indent="0">
              <a:buNone/>
            </a:pPr>
            <a:r>
              <a:rPr lang="en-GB" sz="3000" i="1" dirty="0" smtClean="0"/>
              <a:t>There </a:t>
            </a:r>
            <a:r>
              <a:rPr lang="en-GB" sz="3000" i="1" dirty="0"/>
              <a:t>is little empirical evidence which explains the concrete impacts of CSR activities and programmes on the organisational performance of companies, the wider economy, or the social and environmental fabric of Europe, its nations and regions. </a:t>
            </a:r>
            <a:endParaRPr lang="en-GB" sz="3000" i="1" dirty="0" smtClean="0"/>
          </a:p>
          <a:p>
            <a:pPr marL="0" indent="0">
              <a:buNone/>
            </a:pPr>
            <a:endParaRPr lang="en-GB" sz="2000" b="1" dirty="0" smtClean="0"/>
          </a:p>
          <a:p>
            <a:pPr marL="0" indent="0" algn="r">
              <a:buNone/>
            </a:pPr>
            <a:r>
              <a:rPr lang="en-GB" sz="2000" b="1" dirty="0" smtClean="0"/>
              <a:t>IMPACT </a:t>
            </a:r>
            <a:r>
              <a:rPr lang="en-GB" sz="2000" b="1" dirty="0"/>
              <a:t>Research </a:t>
            </a:r>
            <a:r>
              <a:rPr lang="en-GB" sz="2000" b="1" dirty="0" smtClean="0"/>
              <a:t>Project, Sept. 2013</a:t>
            </a:r>
            <a:endParaRPr lang="en-GB" sz="2000" b="1" dirty="0"/>
          </a:p>
        </p:txBody>
      </p:sp>
      <p:sp>
        <p:nvSpPr>
          <p:cNvPr id="2" name="Rectangle 1"/>
          <p:cNvSpPr/>
          <p:nvPr/>
        </p:nvSpPr>
        <p:spPr bwMode="auto">
          <a:xfrm>
            <a:off x="609600" y="4876800"/>
            <a:ext cx="5181600" cy="990600"/>
          </a:xfrm>
          <a:prstGeom prst="rect">
            <a:avLst/>
          </a:prstGeom>
          <a:no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lang="fr-CH" sz="4400" b="1" dirty="0">
                <a:solidFill>
                  <a:schemeClr val="tx2"/>
                </a:solidFill>
                <a:effectLst>
                  <a:outerShdw blurRad="38100" dist="38100" dir="2700000" algn="tl">
                    <a:srgbClr val="000000"/>
                  </a:outerShdw>
                </a:effectLst>
                <a:latin typeface="+mj-lt"/>
                <a:ea typeface="+mj-ea"/>
                <a:cs typeface="+mj-cs"/>
              </a:rPr>
              <a:t>How do </a:t>
            </a:r>
            <a:r>
              <a:rPr lang="fr-CH" sz="4400" b="1" dirty="0" err="1">
                <a:solidFill>
                  <a:schemeClr val="tx2"/>
                </a:solidFill>
                <a:effectLst>
                  <a:outerShdw blurRad="38100" dist="38100" dir="2700000" algn="tl">
                    <a:srgbClr val="000000"/>
                  </a:outerShdw>
                </a:effectLst>
                <a:latin typeface="+mj-lt"/>
                <a:ea typeface="+mj-ea"/>
                <a:cs typeface="+mj-cs"/>
              </a:rPr>
              <a:t>we</a:t>
            </a:r>
            <a:r>
              <a:rPr lang="fr-CH" sz="4400" b="1" dirty="0">
                <a:solidFill>
                  <a:schemeClr val="tx2"/>
                </a:solidFill>
                <a:effectLst>
                  <a:outerShdw blurRad="38100" dist="38100" dir="2700000" algn="tl">
                    <a:srgbClr val="000000"/>
                  </a:outerShdw>
                </a:effectLst>
                <a:latin typeface="+mj-lt"/>
                <a:ea typeface="+mj-ea"/>
                <a:cs typeface="+mj-cs"/>
              </a:rPr>
              <a:t> change </a:t>
            </a:r>
            <a:r>
              <a:rPr lang="fr-CH" sz="4400" b="1" dirty="0" err="1">
                <a:solidFill>
                  <a:schemeClr val="tx2"/>
                </a:solidFill>
                <a:effectLst>
                  <a:outerShdw blurRad="38100" dist="38100" dir="2700000" algn="tl">
                    <a:srgbClr val="000000"/>
                  </a:outerShdw>
                </a:effectLst>
                <a:latin typeface="+mj-lt"/>
                <a:ea typeface="+mj-ea"/>
                <a:cs typeface="+mj-cs"/>
              </a:rPr>
              <a:t>this</a:t>
            </a:r>
            <a:r>
              <a:rPr lang="fr-CH" sz="4400" b="1" dirty="0">
                <a:solidFill>
                  <a:schemeClr val="tx2"/>
                </a:solidFill>
                <a:effectLst>
                  <a:outerShdw blurRad="38100" dist="38100" dir="2700000" algn="tl">
                    <a:srgbClr val="000000"/>
                  </a:outerShdw>
                </a:effectLst>
                <a:latin typeface="+mj-lt"/>
                <a:ea typeface="+mj-ea"/>
                <a:cs typeface="+mj-cs"/>
              </a:rPr>
              <a:t>?</a:t>
            </a:r>
            <a:endParaRPr lang="en-GB" sz="4400" b="1" dirty="0">
              <a:solidFill>
                <a:schemeClr val="tx2"/>
              </a:solidFill>
              <a:effectLst>
                <a:outerShdw blurRad="38100" dist="38100" dir="2700000" algn="tl">
                  <a:srgbClr val="000000"/>
                </a:outerShdw>
              </a:effectLst>
              <a:latin typeface="+mj-lt"/>
              <a:ea typeface="+mj-ea"/>
              <a:cs typeface="+mj-cs"/>
            </a:endParaRPr>
          </a:p>
        </p:txBody>
      </p:sp>
    </p:spTree>
    <p:extLst>
      <p:ext uri="{BB962C8B-B14F-4D97-AF65-F5344CB8AC3E}">
        <p14:creationId xmlns:p14="http://schemas.microsoft.com/office/powerpoint/2010/main" val="170561742"/>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1000"/>
                                  </p:stCondLst>
                                  <p:childTnLst>
                                    <p:set>
                                      <p:cBhvr>
                                        <p:cTn id="6" dur="1" fill="hold">
                                          <p:stCondLst>
                                            <p:cond delay="0"/>
                                          </p:stCondLst>
                                        </p:cTn>
                                        <p:tgtEl>
                                          <p:spTgt spid="8">
                                            <p:txEl>
                                              <p:pRg st="1" end="1"/>
                                            </p:txEl>
                                          </p:spTgt>
                                        </p:tgtEl>
                                        <p:attrNameLst>
                                          <p:attrName>style.visibility</p:attrName>
                                        </p:attrNameLst>
                                      </p:cBhvr>
                                      <p:to>
                                        <p:strVal val="visible"/>
                                      </p:to>
                                    </p:set>
                                    <p:animEffect transition="in" filter="fade">
                                      <p:cBhvr>
                                        <p:cTn id="7" dur="2000"/>
                                        <p:tgtEl>
                                          <p:spTgt spid="8">
                                            <p:txEl>
                                              <p:pRg st="1" end="1"/>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2000"/>
                                        <p:tgtEl>
                                          <p:spTgt spid="7"/>
                                        </p:tgtEl>
                                      </p:cBhvr>
                                    </p:animEffect>
                                  </p:childTnLst>
                                </p:cTn>
                              </p:par>
                              <p:par>
                                <p:cTn id="11" presetID="10" presetClass="entr" presetSubtype="0" fill="hold" nodeType="withEffect">
                                  <p:stCondLst>
                                    <p:cond delay="1000"/>
                                  </p:stCondLst>
                                  <p:childTnLst>
                                    <p:set>
                                      <p:cBhvr>
                                        <p:cTn id="12" dur="1" fill="hold">
                                          <p:stCondLst>
                                            <p:cond delay="0"/>
                                          </p:stCondLst>
                                        </p:cTn>
                                        <p:tgtEl>
                                          <p:spTgt spid="8">
                                            <p:txEl>
                                              <p:pRg st="3" end="3"/>
                                            </p:txEl>
                                          </p:spTgt>
                                        </p:tgtEl>
                                        <p:attrNameLst>
                                          <p:attrName>style.visibility</p:attrName>
                                        </p:attrNameLst>
                                      </p:cBhvr>
                                      <p:to>
                                        <p:strVal val="visible"/>
                                      </p:to>
                                    </p:set>
                                    <p:animEffect transition="in" filter="fade">
                                      <p:cBhvr>
                                        <p:cTn id="13" dur="2000"/>
                                        <p:tgtEl>
                                          <p:spTgt spid="8">
                                            <p:txEl>
                                              <p:pRg st="3" end="3"/>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2">
                                            <p:txEl>
                                              <p:pRg st="0" end="0"/>
                                            </p:txEl>
                                          </p:spTgt>
                                        </p:tgtEl>
                                        <p:attrNameLst>
                                          <p:attrName>style.visibility</p:attrName>
                                        </p:attrNameLst>
                                      </p:cBhvr>
                                      <p:to>
                                        <p:strVal val="visible"/>
                                      </p:to>
                                    </p:set>
                                    <p:animEffect transition="in" filter="fade">
                                      <p:cBhvr>
                                        <p:cTn id="18"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CH" dirty="0" err="1">
                <a:solidFill>
                  <a:srgbClr val="FFCC29"/>
                </a:solidFill>
              </a:rPr>
              <a:t>Step</a:t>
            </a:r>
            <a:r>
              <a:rPr lang="fr-CH" dirty="0">
                <a:solidFill>
                  <a:srgbClr val="FFCC29"/>
                </a:solidFill>
              </a:rPr>
              <a:t> One:  </a:t>
            </a:r>
            <a:r>
              <a:rPr lang="fr-CH" dirty="0" err="1">
                <a:solidFill>
                  <a:srgbClr val="FFCC29"/>
                </a:solidFill>
              </a:rPr>
              <a:t>Clarifying</a:t>
            </a:r>
            <a:r>
              <a:rPr lang="fr-CH" dirty="0">
                <a:solidFill>
                  <a:srgbClr val="FFCC29"/>
                </a:solidFill>
              </a:rPr>
              <a:t> </a:t>
            </a:r>
            <a:r>
              <a:rPr lang="fr-CH" dirty="0" err="1">
                <a:solidFill>
                  <a:srgbClr val="FFCC29"/>
                </a:solidFill>
              </a:rPr>
              <a:t>roles</a:t>
            </a:r>
            <a:endParaRPr lang="en-GB" dirty="0"/>
          </a:p>
        </p:txBody>
      </p:sp>
      <p:sp>
        <p:nvSpPr>
          <p:cNvPr id="6" name="Content Placeholder 5"/>
          <p:cNvSpPr>
            <a:spLocks noGrp="1"/>
          </p:cNvSpPr>
          <p:nvPr>
            <p:ph idx="1"/>
          </p:nvPr>
        </p:nvSpPr>
        <p:spPr>
          <a:xfrm>
            <a:off x="371475" y="1414463"/>
            <a:ext cx="8388350" cy="3730252"/>
          </a:xfrm>
        </p:spPr>
        <p:txBody>
          <a:bodyPr/>
          <a:lstStyle/>
          <a:p>
            <a:pPr marL="73025" lvl="0" indent="0">
              <a:spcBef>
                <a:spcPct val="0"/>
              </a:spcBef>
              <a:buClr>
                <a:srgbClr val="FFCC29"/>
              </a:buClr>
              <a:buNone/>
              <a:tabLst>
                <a:tab pos="228600" algn="l"/>
              </a:tabLst>
            </a:pPr>
            <a:r>
              <a:rPr lang="fr-FR" sz="4000" dirty="0">
                <a:solidFill>
                  <a:srgbClr val="FFFFFF"/>
                </a:solidFill>
              </a:rPr>
              <a:t>MNE </a:t>
            </a:r>
            <a:r>
              <a:rPr lang="fr-FR" sz="4000" dirty="0" err="1">
                <a:solidFill>
                  <a:srgbClr val="FFFFFF"/>
                </a:solidFill>
              </a:rPr>
              <a:t>Declaration</a:t>
            </a:r>
            <a:endParaRPr lang="fr-FR" sz="4000" dirty="0">
              <a:solidFill>
                <a:srgbClr val="FFFFFF"/>
              </a:solidFill>
            </a:endParaRPr>
          </a:p>
          <a:p>
            <a:pPr marL="73025" lvl="0" indent="0">
              <a:spcBef>
                <a:spcPct val="0"/>
              </a:spcBef>
              <a:buClr>
                <a:srgbClr val="FFCC29"/>
              </a:buClr>
              <a:buNone/>
              <a:tabLst>
                <a:tab pos="228600" algn="l"/>
              </a:tabLst>
            </a:pPr>
            <a:endParaRPr lang="fr-FR" sz="4000" dirty="0">
              <a:solidFill>
                <a:srgbClr val="FFFFFF"/>
              </a:solidFill>
            </a:endParaRPr>
          </a:p>
          <a:p>
            <a:pPr marL="530225" lvl="0" indent="-457200">
              <a:spcBef>
                <a:spcPct val="0"/>
              </a:spcBef>
              <a:buClr>
                <a:srgbClr val="FFCC29"/>
              </a:buClr>
              <a:buFont typeface="Arial" pitchFamily="34" charset="0"/>
              <a:buChar char="•"/>
              <a:tabLst>
                <a:tab pos="228600" algn="l"/>
              </a:tabLst>
            </a:pPr>
            <a:r>
              <a:rPr lang="fr-FR" sz="2800" dirty="0" err="1">
                <a:solidFill>
                  <a:srgbClr val="FFFFFF"/>
                </a:solidFill>
              </a:rPr>
              <a:t>Addresses</a:t>
            </a:r>
            <a:r>
              <a:rPr lang="fr-FR" sz="2800" dirty="0">
                <a:solidFill>
                  <a:srgbClr val="FFFFFF"/>
                </a:solidFill>
              </a:rPr>
              <a:t> </a:t>
            </a:r>
            <a:r>
              <a:rPr lang="fr-FR" sz="2800" dirty="0" err="1" smtClean="0">
                <a:solidFill>
                  <a:srgbClr val="FFFFFF"/>
                </a:solidFill>
              </a:rPr>
              <a:t>companies</a:t>
            </a:r>
            <a:r>
              <a:rPr lang="fr-FR" sz="2800" dirty="0" smtClean="0">
                <a:solidFill>
                  <a:srgbClr val="FFFFFF"/>
                </a:solidFill>
              </a:rPr>
              <a:t> </a:t>
            </a:r>
            <a:r>
              <a:rPr lang="fr-FR" sz="2800" dirty="0">
                <a:solidFill>
                  <a:srgbClr val="FFFFFF"/>
                </a:solidFill>
              </a:rPr>
              <a:t>and </a:t>
            </a:r>
            <a:r>
              <a:rPr lang="fr-FR" sz="2800" dirty="0" err="1">
                <a:solidFill>
                  <a:srgbClr val="FFFFFF"/>
                </a:solidFill>
              </a:rPr>
              <a:t>governments</a:t>
            </a:r>
            <a:r>
              <a:rPr lang="fr-FR" sz="2800" dirty="0">
                <a:solidFill>
                  <a:srgbClr val="FFFFFF"/>
                </a:solidFill>
              </a:rPr>
              <a:t>, </a:t>
            </a:r>
            <a:r>
              <a:rPr lang="fr-FR" sz="2800" dirty="0" err="1">
                <a:solidFill>
                  <a:srgbClr val="FFFFFF"/>
                </a:solidFill>
              </a:rPr>
              <a:t>because</a:t>
            </a:r>
            <a:r>
              <a:rPr lang="fr-FR" sz="2800" dirty="0">
                <a:solidFill>
                  <a:srgbClr val="FFFFFF"/>
                </a:solidFill>
              </a:rPr>
              <a:t> </a:t>
            </a:r>
            <a:r>
              <a:rPr lang="fr-FR" sz="2800" dirty="0" err="1">
                <a:solidFill>
                  <a:srgbClr val="FFFFFF"/>
                </a:solidFill>
              </a:rPr>
              <a:t>both</a:t>
            </a:r>
            <a:r>
              <a:rPr lang="fr-FR" sz="2800" dirty="0">
                <a:solidFill>
                  <a:srgbClr val="FFFFFF"/>
                </a:solidFill>
              </a:rPr>
              <a:t> have essential </a:t>
            </a:r>
            <a:r>
              <a:rPr lang="fr-FR" sz="2800" dirty="0" err="1">
                <a:solidFill>
                  <a:srgbClr val="FFFFFF"/>
                </a:solidFill>
              </a:rPr>
              <a:t>roles</a:t>
            </a:r>
            <a:r>
              <a:rPr lang="fr-FR" sz="2800" dirty="0">
                <a:solidFill>
                  <a:srgbClr val="FFFFFF"/>
                </a:solidFill>
              </a:rPr>
              <a:t> to </a:t>
            </a:r>
            <a:r>
              <a:rPr lang="fr-FR" sz="2800" dirty="0" err="1">
                <a:solidFill>
                  <a:srgbClr val="FFFFFF"/>
                </a:solidFill>
              </a:rPr>
              <a:t>play</a:t>
            </a:r>
            <a:r>
              <a:rPr lang="fr-FR" sz="2800" dirty="0">
                <a:solidFill>
                  <a:srgbClr val="FFFFFF"/>
                </a:solidFill>
              </a:rPr>
              <a:t> in </a:t>
            </a:r>
            <a:r>
              <a:rPr lang="fr-FR" sz="2800" dirty="0" err="1">
                <a:solidFill>
                  <a:srgbClr val="FFFFFF"/>
                </a:solidFill>
              </a:rPr>
              <a:t>promoting</a:t>
            </a:r>
            <a:r>
              <a:rPr lang="fr-FR" sz="2800" dirty="0">
                <a:solidFill>
                  <a:srgbClr val="FFFFFF"/>
                </a:solidFill>
              </a:rPr>
              <a:t> </a:t>
            </a:r>
            <a:r>
              <a:rPr lang="fr-FR" sz="2800" dirty="0" err="1">
                <a:solidFill>
                  <a:srgbClr val="FFFFFF"/>
                </a:solidFill>
              </a:rPr>
              <a:t>sustainable</a:t>
            </a:r>
            <a:r>
              <a:rPr lang="fr-FR" sz="2800" dirty="0">
                <a:solidFill>
                  <a:srgbClr val="FFFFFF"/>
                </a:solidFill>
              </a:rPr>
              <a:t> </a:t>
            </a:r>
            <a:r>
              <a:rPr lang="fr-FR" sz="2800" dirty="0" err="1">
                <a:solidFill>
                  <a:srgbClr val="FFFFFF"/>
                </a:solidFill>
              </a:rPr>
              <a:t>enterprises</a:t>
            </a:r>
            <a:r>
              <a:rPr lang="fr-FR" sz="2800" dirty="0">
                <a:solidFill>
                  <a:srgbClr val="FFFFFF"/>
                </a:solidFill>
              </a:rPr>
              <a:t>.  </a:t>
            </a:r>
          </a:p>
          <a:p>
            <a:pPr marL="530225" lvl="0" indent="-457200">
              <a:spcBef>
                <a:spcPct val="0"/>
              </a:spcBef>
              <a:buClr>
                <a:srgbClr val="FFCC29"/>
              </a:buClr>
              <a:buFont typeface="Arial" pitchFamily="34" charset="0"/>
              <a:buChar char="•"/>
              <a:tabLst>
                <a:tab pos="228600" algn="l"/>
              </a:tabLst>
            </a:pPr>
            <a:endParaRPr lang="fr-FR" sz="2800" dirty="0">
              <a:solidFill>
                <a:srgbClr val="FFFFFF"/>
              </a:solidFill>
            </a:endParaRPr>
          </a:p>
          <a:p>
            <a:pPr marL="530225" lvl="0" indent="-457200">
              <a:spcBef>
                <a:spcPct val="0"/>
              </a:spcBef>
              <a:buClr>
                <a:srgbClr val="FFCC29"/>
              </a:buClr>
              <a:buFont typeface="Arial" pitchFamily="34" charset="0"/>
              <a:buChar char="•"/>
              <a:tabLst>
                <a:tab pos="228600" algn="l"/>
              </a:tabLst>
            </a:pPr>
            <a:r>
              <a:rPr lang="fr-FR" sz="2800" dirty="0" err="1" smtClean="0">
                <a:solidFill>
                  <a:srgbClr val="FFFFFF"/>
                </a:solidFill>
              </a:rPr>
              <a:t>Explains</a:t>
            </a:r>
            <a:r>
              <a:rPr lang="fr-FR" sz="2800" dirty="0" smtClean="0">
                <a:solidFill>
                  <a:srgbClr val="FFFFFF"/>
                </a:solidFill>
              </a:rPr>
              <a:t> </a:t>
            </a:r>
            <a:r>
              <a:rPr lang="fr-FR" sz="2800" dirty="0" err="1" smtClean="0">
                <a:solidFill>
                  <a:srgbClr val="FFFFFF"/>
                </a:solidFill>
              </a:rPr>
              <a:t>what</a:t>
            </a:r>
            <a:r>
              <a:rPr lang="fr-FR" sz="2800" dirty="0" smtClean="0">
                <a:solidFill>
                  <a:srgbClr val="FFFFFF"/>
                </a:solidFill>
              </a:rPr>
              <a:t> must </a:t>
            </a:r>
            <a:r>
              <a:rPr lang="fr-FR" sz="2800" dirty="0" err="1" smtClean="0">
                <a:solidFill>
                  <a:srgbClr val="FFFFFF"/>
                </a:solidFill>
              </a:rPr>
              <a:t>remain</a:t>
            </a:r>
            <a:r>
              <a:rPr lang="fr-FR" sz="2800" dirty="0" smtClean="0">
                <a:solidFill>
                  <a:srgbClr val="FFFFFF"/>
                </a:solidFill>
              </a:rPr>
              <a:t> the </a:t>
            </a:r>
            <a:r>
              <a:rPr lang="fr-FR" sz="2800" dirty="0" err="1" smtClean="0">
                <a:solidFill>
                  <a:srgbClr val="FFFFFF"/>
                </a:solidFill>
              </a:rPr>
              <a:t>role</a:t>
            </a:r>
            <a:r>
              <a:rPr lang="fr-FR" sz="2800" dirty="0" smtClean="0">
                <a:solidFill>
                  <a:srgbClr val="FFFFFF"/>
                </a:solidFill>
              </a:rPr>
              <a:t> of </a:t>
            </a:r>
            <a:r>
              <a:rPr lang="fr-FR" sz="2800" dirty="0" err="1" smtClean="0">
                <a:solidFill>
                  <a:srgbClr val="FFFFFF"/>
                </a:solidFill>
              </a:rPr>
              <a:t>government</a:t>
            </a:r>
            <a:r>
              <a:rPr lang="fr-FR" sz="2800" dirty="0" smtClean="0">
                <a:solidFill>
                  <a:srgbClr val="FFFFFF"/>
                </a:solidFill>
              </a:rPr>
              <a:t>.</a:t>
            </a:r>
            <a:endParaRPr lang="fr-FR" sz="2800" dirty="0">
              <a:solidFill>
                <a:srgbClr val="FFFFFF"/>
              </a:solidFill>
            </a:endParaRPr>
          </a:p>
          <a:p>
            <a:endParaRPr lang="en-GB" dirty="0"/>
          </a:p>
        </p:txBody>
      </p:sp>
    </p:spTree>
    <p:extLst>
      <p:ext uri="{BB962C8B-B14F-4D97-AF65-F5344CB8AC3E}">
        <p14:creationId xmlns:p14="http://schemas.microsoft.com/office/powerpoint/2010/main" val="302506368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childTnLst>
                                </p:cTn>
                              </p:par>
                            </p:childTnLst>
                          </p:cTn>
                        </p:par>
                        <p:par>
                          <p:cTn id="8" fill="hold">
                            <p:stCondLst>
                              <p:cond delay="1000"/>
                            </p:stCondLst>
                            <p:childTnLst>
                              <p:par>
                                <p:cTn id="9" presetID="10" presetClass="entr" presetSubtype="0" fill="hold" nodeType="afterEffect">
                                  <p:stCondLst>
                                    <p:cond delay="1000"/>
                                  </p:stCondLst>
                                  <p:childTnLst>
                                    <p:set>
                                      <p:cBhvr>
                                        <p:cTn id="10" dur="1" fill="hold">
                                          <p:stCondLst>
                                            <p:cond delay="0"/>
                                          </p:stCondLst>
                                        </p:cTn>
                                        <p:tgtEl>
                                          <p:spTgt spid="6">
                                            <p:txEl>
                                              <p:pRg st="0" end="0"/>
                                            </p:txEl>
                                          </p:spTgt>
                                        </p:tgtEl>
                                        <p:attrNameLst>
                                          <p:attrName>style.visibility</p:attrName>
                                        </p:attrNameLst>
                                      </p:cBhvr>
                                      <p:to>
                                        <p:strVal val="visible"/>
                                      </p:to>
                                    </p:set>
                                    <p:animEffect transition="in" filter="fade">
                                      <p:cBhvr>
                                        <p:cTn id="11" dur="2000"/>
                                        <p:tgtEl>
                                          <p:spTgt spid="6">
                                            <p:txEl>
                                              <p:pRg st="0" end="0"/>
                                            </p:txEl>
                                          </p:spTgt>
                                        </p:tgtEl>
                                      </p:cBhvr>
                                    </p:animEffect>
                                  </p:childTnLst>
                                </p:cTn>
                              </p:par>
                            </p:childTnLst>
                          </p:cTn>
                        </p:par>
                        <p:par>
                          <p:cTn id="12" fill="hold">
                            <p:stCondLst>
                              <p:cond delay="4000"/>
                            </p:stCondLst>
                            <p:childTnLst>
                              <p:par>
                                <p:cTn id="13" presetID="10" presetClass="entr" presetSubtype="0" fill="hold" nodeType="afterEffect">
                                  <p:stCondLst>
                                    <p:cond delay="1000"/>
                                  </p:stCondLst>
                                  <p:childTnLst>
                                    <p:set>
                                      <p:cBhvr>
                                        <p:cTn id="14" dur="1" fill="hold">
                                          <p:stCondLst>
                                            <p:cond delay="0"/>
                                          </p:stCondLst>
                                        </p:cTn>
                                        <p:tgtEl>
                                          <p:spTgt spid="6">
                                            <p:txEl>
                                              <p:pRg st="2" end="2"/>
                                            </p:txEl>
                                          </p:spTgt>
                                        </p:tgtEl>
                                        <p:attrNameLst>
                                          <p:attrName>style.visibility</p:attrName>
                                        </p:attrNameLst>
                                      </p:cBhvr>
                                      <p:to>
                                        <p:strVal val="visible"/>
                                      </p:to>
                                    </p:set>
                                    <p:animEffect transition="in" filter="fade">
                                      <p:cBhvr>
                                        <p:cTn id="15" dur="2000"/>
                                        <p:tgtEl>
                                          <p:spTgt spid="6">
                                            <p:txEl>
                                              <p:pRg st="2" end="2"/>
                                            </p:txEl>
                                          </p:spTgt>
                                        </p:tgtEl>
                                      </p:cBhvr>
                                    </p:animEffect>
                                  </p:childTnLst>
                                </p:cTn>
                              </p:par>
                              <p:par>
                                <p:cTn id="16" presetID="10" presetClass="entr" presetSubtype="0" fill="hold" nodeType="withEffect">
                                  <p:stCondLst>
                                    <p:cond delay="1000"/>
                                  </p:stCondLst>
                                  <p:childTnLst>
                                    <p:set>
                                      <p:cBhvr>
                                        <p:cTn id="17" dur="1" fill="hold">
                                          <p:stCondLst>
                                            <p:cond delay="0"/>
                                          </p:stCondLst>
                                        </p:cTn>
                                        <p:tgtEl>
                                          <p:spTgt spid="6">
                                            <p:txEl>
                                              <p:pRg st="4" end="4"/>
                                            </p:txEl>
                                          </p:spTgt>
                                        </p:tgtEl>
                                        <p:attrNameLst>
                                          <p:attrName>style.visibility</p:attrName>
                                        </p:attrNameLst>
                                      </p:cBhvr>
                                      <p:to>
                                        <p:strVal val="visible"/>
                                      </p:to>
                                    </p:set>
                                    <p:animEffect transition="in" filter="fade">
                                      <p:cBhvr>
                                        <p:cTn id="18" dur="2000"/>
                                        <p:tgtEl>
                                          <p:spTgt spid="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285729"/>
            <a:ext cx="8229600" cy="1071570"/>
          </a:xfrm>
        </p:spPr>
        <p:txBody>
          <a:bodyPr/>
          <a:lstStyle/>
          <a:p>
            <a:r>
              <a:rPr lang="fr-FR" dirty="0" smtClean="0"/>
              <a:t>Contributions of CSR</a:t>
            </a:r>
            <a:endParaRPr lang="en-US" dirty="0"/>
          </a:p>
        </p:txBody>
      </p:sp>
      <p:sp>
        <p:nvSpPr>
          <p:cNvPr id="3" name="Content Placeholder 2"/>
          <p:cNvSpPr>
            <a:spLocks noGrp="1"/>
          </p:cNvSpPr>
          <p:nvPr>
            <p:ph idx="1"/>
          </p:nvPr>
        </p:nvSpPr>
        <p:spPr>
          <a:xfrm>
            <a:off x="428596" y="1500174"/>
            <a:ext cx="8229600" cy="4714908"/>
          </a:xfrm>
        </p:spPr>
        <p:txBody>
          <a:bodyPr>
            <a:normAutofit/>
          </a:bodyPr>
          <a:lstStyle/>
          <a:p>
            <a:r>
              <a:rPr lang="en-GB" sz="2800" dirty="0" smtClean="0"/>
              <a:t>Helps </a:t>
            </a:r>
            <a:r>
              <a:rPr lang="en-GB" sz="2800" dirty="0" smtClean="0"/>
              <a:t>promote a culture of respect for </a:t>
            </a:r>
            <a:r>
              <a:rPr lang="en-GB" sz="2800" dirty="0" err="1" smtClean="0"/>
              <a:t>labor</a:t>
            </a:r>
            <a:r>
              <a:rPr lang="en-GB" sz="2800" dirty="0" smtClean="0"/>
              <a:t> law and industrial </a:t>
            </a:r>
            <a:r>
              <a:rPr lang="en-GB" sz="2800" dirty="0" smtClean="0"/>
              <a:t>relations—WHY </a:t>
            </a:r>
            <a:endParaRPr lang="en-GB" sz="2800" dirty="0" smtClean="0"/>
          </a:p>
          <a:p>
            <a:r>
              <a:rPr lang="en-GB" sz="2800" dirty="0" smtClean="0"/>
              <a:t>Helps </a:t>
            </a:r>
            <a:r>
              <a:rPr lang="en-GB" sz="2800" dirty="0" smtClean="0"/>
              <a:t>disseminate best </a:t>
            </a:r>
            <a:r>
              <a:rPr lang="en-GB" sz="2800" dirty="0" smtClean="0"/>
              <a:t>practices—HOW </a:t>
            </a:r>
            <a:endParaRPr lang="en-GB" sz="2800" dirty="0" smtClean="0"/>
          </a:p>
          <a:p>
            <a:r>
              <a:rPr lang="en-GB" sz="2800" dirty="0" smtClean="0"/>
              <a:t>Encourages </a:t>
            </a:r>
            <a:r>
              <a:rPr lang="en-GB" sz="2800" dirty="0" smtClean="0"/>
              <a:t>the continuous improvement of social development</a:t>
            </a:r>
          </a:p>
          <a:p>
            <a:r>
              <a:rPr lang="en-GB" sz="2800" dirty="0" smtClean="0"/>
              <a:t>Has the potential to foster </a:t>
            </a:r>
            <a:r>
              <a:rPr lang="en-GB" sz="2800" dirty="0" smtClean="0"/>
              <a:t>cooperation between buyers and their </a:t>
            </a:r>
            <a:r>
              <a:rPr lang="en-GB" sz="2800" dirty="0" smtClean="0"/>
              <a:t>suppliers</a:t>
            </a:r>
            <a:endParaRPr lang="en-GB" sz="2800" dirty="0" smtClean="0"/>
          </a:p>
          <a:p>
            <a:pPr marL="0" indent="0">
              <a:buNone/>
            </a:pPr>
            <a:endParaRPr lang="en-US" sz="2800" dirty="0"/>
          </a:p>
        </p:txBody>
      </p:sp>
    </p:spTree>
    <p:extLst>
      <p:ext uri="{BB962C8B-B14F-4D97-AF65-F5344CB8AC3E}">
        <p14:creationId xmlns:p14="http://schemas.microsoft.com/office/powerpoint/2010/main" val="394530200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H" dirty="0" err="1" smtClean="0"/>
              <a:t>Risks</a:t>
            </a:r>
            <a:r>
              <a:rPr lang="fr-CH" dirty="0" smtClean="0"/>
              <a:t> of CSR</a:t>
            </a:r>
            <a:endParaRPr lang="en-US" dirty="0"/>
          </a:p>
        </p:txBody>
      </p:sp>
      <p:sp>
        <p:nvSpPr>
          <p:cNvPr id="3" name="Content Placeholder 2"/>
          <p:cNvSpPr>
            <a:spLocks noGrp="1"/>
          </p:cNvSpPr>
          <p:nvPr>
            <p:ph idx="1"/>
          </p:nvPr>
        </p:nvSpPr>
        <p:spPr>
          <a:xfrm>
            <a:off x="428596" y="1571612"/>
            <a:ext cx="8229600" cy="5318379"/>
          </a:xfrm>
        </p:spPr>
        <p:txBody>
          <a:bodyPr/>
          <a:lstStyle/>
          <a:p>
            <a:r>
              <a:rPr lang="en-GB" sz="2800" dirty="0" smtClean="0"/>
              <a:t>Proliferation </a:t>
            </a:r>
            <a:r>
              <a:rPr lang="en-GB" sz="2800" dirty="0" smtClean="0"/>
              <a:t>of initiatives and instruments, often with conflicting messages</a:t>
            </a:r>
          </a:p>
          <a:p>
            <a:r>
              <a:rPr lang="en-GB" sz="2800" dirty="0" smtClean="0"/>
              <a:t>Inefficient </a:t>
            </a:r>
            <a:r>
              <a:rPr lang="en-GB" sz="2800" dirty="0" smtClean="0"/>
              <a:t>use of resources</a:t>
            </a:r>
          </a:p>
          <a:p>
            <a:r>
              <a:rPr lang="en-GB" sz="2800" dirty="0" smtClean="0"/>
              <a:t>Gaps in protection of workers’ </a:t>
            </a:r>
            <a:r>
              <a:rPr lang="en-GB" sz="2800" dirty="0" smtClean="0"/>
              <a:t>rights</a:t>
            </a:r>
          </a:p>
          <a:p>
            <a:r>
              <a:rPr lang="en-GB" sz="2800" dirty="0" smtClean="0"/>
              <a:t>Companies substituting for government face many of the same problems</a:t>
            </a:r>
            <a:endParaRPr lang="en-GB" sz="2800" dirty="0"/>
          </a:p>
          <a:p>
            <a:pPr>
              <a:buNone/>
            </a:pPr>
            <a:r>
              <a:rPr lang="fr-CH" sz="2800" dirty="0" smtClean="0">
                <a:sym typeface="Wingdings" pitchFamily="2" charset="2"/>
              </a:rPr>
              <a:t> </a:t>
            </a:r>
            <a:r>
              <a:rPr lang="fr-CH" b="1" dirty="0">
                <a:solidFill>
                  <a:schemeClr val="tx2"/>
                </a:solidFill>
                <a:latin typeface="+mj-lt"/>
                <a:ea typeface="+mj-ea"/>
                <a:cs typeface="+mj-cs"/>
              </a:rPr>
              <a:t>CSR </a:t>
            </a:r>
            <a:r>
              <a:rPr lang="fr-CH" b="1" dirty="0" err="1">
                <a:solidFill>
                  <a:schemeClr val="tx2"/>
                </a:solidFill>
                <a:latin typeface="+mj-lt"/>
                <a:ea typeface="+mj-ea"/>
                <a:cs typeface="+mj-cs"/>
              </a:rPr>
              <a:t>is</a:t>
            </a:r>
            <a:r>
              <a:rPr lang="fr-CH" b="1" dirty="0">
                <a:solidFill>
                  <a:schemeClr val="tx2"/>
                </a:solidFill>
                <a:latin typeface="+mj-lt"/>
                <a:ea typeface="+mj-ea"/>
                <a:cs typeface="+mj-cs"/>
              </a:rPr>
              <a:t> an important </a:t>
            </a:r>
            <a:r>
              <a:rPr lang="fr-CH" b="1" dirty="0" err="1">
                <a:solidFill>
                  <a:schemeClr val="tx2"/>
                </a:solidFill>
                <a:latin typeface="+mj-lt"/>
                <a:ea typeface="+mj-ea"/>
                <a:cs typeface="+mj-cs"/>
              </a:rPr>
              <a:t>complement</a:t>
            </a:r>
            <a:r>
              <a:rPr lang="fr-CH" b="1" dirty="0">
                <a:solidFill>
                  <a:schemeClr val="tx2"/>
                </a:solidFill>
                <a:latin typeface="+mj-lt"/>
                <a:ea typeface="+mj-ea"/>
                <a:cs typeface="+mj-cs"/>
              </a:rPr>
              <a:t>, but </a:t>
            </a:r>
            <a:r>
              <a:rPr lang="fr-CH" b="1" dirty="0" err="1">
                <a:solidFill>
                  <a:schemeClr val="tx2"/>
                </a:solidFill>
                <a:latin typeface="+mj-lt"/>
                <a:ea typeface="+mj-ea"/>
                <a:cs typeface="+mj-cs"/>
              </a:rPr>
              <a:t>never</a:t>
            </a:r>
            <a:r>
              <a:rPr lang="fr-CH" b="1" dirty="0">
                <a:solidFill>
                  <a:schemeClr val="tx2"/>
                </a:solidFill>
                <a:latin typeface="+mj-lt"/>
                <a:ea typeface="+mj-ea"/>
                <a:cs typeface="+mj-cs"/>
              </a:rPr>
              <a:t> </a:t>
            </a:r>
            <a:r>
              <a:rPr lang="fr-CH" b="1" dirty="0">
                <a:solidFill>
                  <a:schemeClr val="tx2"/>
                </a:solidFill>
                <a:latin typeface="+mj-lt"/>
                <a:ea typeface="+mj-ea"/>
                <a:cs typeface="+mj-cs"/>
              </a:rPr>
              <a:t>a substitute</a:t>
            </a:r>
            <a:r>
              <a:rPr lang="fr-CH" b="1" dirty="0">
                <a:solidFill>
                  <a:schemeClr val="tx2"/>
                </a:solidFill>
                <a:latin typeface="+mj-lt"/>
                <a:ea typeface="+mj-ea"/>
                <a:cs typeface="+mj-cs"/>
              </a:rPr>
              <a:t>, for the </a:t>
            </a:r>
            <a:r>
              <a:rPr lang="fr-CH" b="1" dirty="0" err="1">
                <a:solidFill>
                  <a:schemeClr val="tx2"/>
                </a:solidFill>
                <a:latin typeface="+mj-lt"/>
                <a:ea typeface="+mj-ea"/>
                <a:cs typeface="+mj-cs"/>
              </a:rPr>
              <a:t>role</a:t>
            </a:r>
            <a:r>
              <a:rPr lang="fr-CH" b="1" dirty="0">
                <a:solidFill>
                  <a:schemeClr val="tx2"/>
                </a:solidFill>
                <a:latin typeface="+mj-lt"/>
                <a:ea typeface="+mj-ea"/>
                <a:cs typeface="+mj-cs"/>
              </a:rPr>
              <a:t> of the State</a:t>
            </a:r>
          </a:p>
          <a:p>
            <a:pPr>
              <a:buNone/>
            </a:pPr>
            <a:endParaRPr lang="en-GB" sz="2800" dirty="0" smtClean="0"/>
          </a:p>
          <a:p>
            <a:pPr>
              <a:buNone/>
            </a:pPr>
            <a:endParaRPr lang="en-GB" sz="2800" dirty="0" smtClean="0"/>
          </a:p>
          <a:p>
            <a:pPr lvl="0"/>
            <a:endParaRPr lang="en-US" sz="2400" dirty="0" smtClean="0"/>
          </a:p>
        </p:txBody>
      </p:sp>
    </p:spTree>
    <p:extLst>
      <p:ext uri="{BB962C8B-B14F-4D97-AF65-F5344CB8AC3E}">
        <p14:creationId xmlns:p14="http://schemas.microsoft.com/office/powerpoint/2010/main" val="201117571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20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6713" y="304800"/>
            <a:ext cx="8393112" cy="1338828"/>
          </a:xfrm>
        </p:spPr>
        <p:txBody>
          <a:bodyPr/>
          <a:lstStyle/>
          <a:p>
            <a:r>
              <a:rPr lang="fr-CH" sz="4400" dirty="0" err="1"/>
              <a:t>Step</a:t>
            </a:r>
            <a:r>
              <a:rPr lang="fr-CH" sz="4400" dirty="0"/>
              <a:t> </a:t>
            </a:r>
            <a:r>
              <a:rPr lang="fr-CH" sz="4400" dirty="0" err="1"/>
              <a:t>Two</a:t>
            </a:r>
            <a:r>
              <a:rPr lang="fr-CH" sz="4400" dirty="0"/>
              <a:t>:  </a:t>
            </a:r>
            <a:r>
              <a:rPr lang="fr-CH" sz="4400" dirty="0" err="1"/>
              <a:t>Clarifying</a:t>
            </a:r>
            <a:r>
              <a:rPr lang="fr-CH" sz="4400" dirty="0"/>
              <a:t> </a:t>
            </a:r>
            <a:r>
              <a:rPr lang="fr-CH" sz="4400" dirty="0" err="1"/>
              <a:t>boundaries</a:t>
            </a:r>
            <a:r>
              <a:rPr lang="en-GB" sz="4400" dirty="0"/>
              <a:t/>
            </a:r>
            <a:br>
              <a:rPr lang="en-GB" sz="4400" dirty="0"/>
            </a:br>
            <a:endParaRPr lang="en-GB" sz="4600" dirty="0"/>
          </a:p>
        </p:txBody>
      </p:sp>
      <p:sp>
        <p:nvSpPr>
          <p:cNvPr id="3" name="Content Placeholder 2"/>
          <p:cNvSpPr>
            <a:spLocks noGrp="1"/>
          </p:cNvSpPr>
          <p:nvPr>
            <p:ph idx="1"/>
          </p:nvPr>
        </p:nvSpPr>
        <p:spPr>
          <a:xfrm>
            <a:off x="371475" y="1414463"/>
            <a:ext cx="8388350" cy="3471720"/>
          </a:xfrm>
        </p:spPr>
        <p:txBody>
          <a:bodyPr/>
          <a:lstStyle/>
          <a:p>
            <a:pPr marL="73025" lvl="0" indent="0">
              <a:spcBef>
                <a:spcPct val="0"/>
              </a:spcBef>
              <a:buClr>
                <a:srgbClr val="FFCC29"/>
              </a:buClr>
              <a:buNone/>
              <a:tabLst>
                <a:tab pos="228600" algn="l"/>
              </a:tabLst>
            </a:pPr>
            <a:r>
              <a:rPr lang="fr-CH" sz="3600" dirty="0">
                <a:solidFill>
                  <a:srgbClr val="FFFFFF"/>
                </a:solidFill>
              </a:rPr>
              <a:t>The MNE </a:t>
            </a:r>
            <a:r>
              <a:rPr lang="fr-CH" sz="3600" dirty="0" err="1">
                <a:solidFill>
                  <a:srgbClr val="FFFFFF"/>
                </a:solidFill>
              </a:rPr>
              <a:t>Declaration</a:t>
            </a:r>
            <a:r>
              <a:rPr lang="fr-CH" sz="3600" dirty="0">
                <a:solidFill>
                  <a:srgbClr val="FFFFFF"/>
                </a:solidFill>
              </a:rPr>
              <a:t> r</a:t>
            </a:r>
            <a:r>
              <a:rPr lang="en-US" sz="3600" dirty="0" err="1">
                <a:solidFill>
                  <a:srgbClr val="FFFFFF"/>
                </a:solidFill>
              </a:rPr>
              <a:t>eflects</a:t>
            </a:r>
            <a:r>
              <a:rPr lang="en-US" sz="3600" dirty="0">
                <a:solidFill>
                  <a:srgbClr val="FFFFFF"/>
                </a:solidFill>
              </a:rPr>
              <a:t> the international consensus of governments, employers and workers on where business contributions can have the greatest positive social impact while remaining sustainable.</a:t>
            </a:r>
            <a:endParaRPr lang="fr-FR" sz="3600" dirty="0">
              <a:solidFill>
                <a:srgbClr val="FFFFFF"/>
              </a:solidFill>
            </a:endParaRPr>
          </a:p>
          <a:p>
            <a:pPr marL="0" indent="0">
              <a:spcBef>
                <a:spcPct val="0"/>
              </a:spcBef>
              <a:buNone/>
              <a:tabLst>
                <a:tab pos="228600" algn="l"/>
              </a:tabLst>
            </a:pPr>
            <a:endParaRPr lang="fr-FR" sz="2800" dirty="0"/>
          </a:p>
        </p:txBody>
      </p:sp>
    </p:spTree>
    <p:extLst>
      <p:ext uri="{BB962C8B-B14F-4D97-AF65-F5344CB8AC3E}">
        <p14:creationId xmlns:p14="http://schemas.microsoft.com/office/powerpoint/2010/main" val="686436750"/>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par>
                          <p:cTn id="8" fill="hold">
                            <p:stCondLst>
                              <p:cond delay="2000"/>
                            </p:stCondLst>
                            <p:childTnLst>
                              <p:par>
                                <p:cTn id="9" presetID="10" presetClass="entr" presetSubtype="0" fill="hold" nodeType="afterEffect">
                                  <p:stCondLst>
                                    <p:cond delay="100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fade">
                                      <p:cBhvr>
                                        <p:cTn id="11"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fr-CH" dirty="0" smtClean="0"/>
              <a:t>MNE </a:t>
            </a:r>
            <a:r>
              <a:rPr lang="fr-CH" dirty="0" err="1" smtClean="0"/>
              <a:t>Declaration</a:t>
            </a:r>
            <a:r>
              <a:rPr lang="fr-CH" dirty="0" smtClean="0"/>
              <a:t> </a:t>
            </a:r>
            <a:r>
              <a:rPr lang="fr-CH" dirty="0" err="1" smtClean="0"/>
              <a:t>Approach</a:t>
            </a:r>
            <a:endParaRPr lang="en-US" dirty="0"/>
          </a:p>
        </p:txBody>
      </p:sp>
      <p:sp>
        <p:nvSpPr>
          <p:cNvPr id="5" name="Content Placeholder 4"/>
          <p:cNvSpPr>
            <a:spLocks noGrp="1"/>
          </p:cNvSpPr>
          <p:nvPr>
            <p:ph idx="1"/>
          </p:nvPr>
        </p:nvSpPr>
        <p:spPr>
          <a:xfrm>
            <a:off x="371475" y="1414463"/>
            <a:ext cx="8388350" cy="4579715"/>
          </a:xfrm>
        </p:spPr>
        <p:txBody>
          <a:bodyPr/>
          <a:lstStyle/>
          <a:p>
            <a:pPr marL="460375" lvl="1" indent="-460375">
              <a:buBlip>
                <a:blip r:embed="rId2"/>
              </a:buBlip>
            </a:pPr>
            <a:r>
              <a:rPr lang="fr-CH" sz="4000" dirty="0" err="1">
                <a:solidFill>
                  <a:srgbClr val="FFFFFF"/>
                </a:solidFill>
                <a:ea typeface="+mn-ea"/>
                <a:cs typeface="+mn-cs"/>
              </a:rPr>
              <a:t>Rights-based</a:t>
            </a:r>
            <a:endParaRPr lang="fr-CH" sz="4000" dirty="0">
              <a:solidFill>
                <a:srgbClr val="FFFFFF"/>
              </a:solidFill>
              <a:ea typeface="+mn-ea"/>
              <a:cs typeface="+mn-cs"/>
            </a:endParaRPr>
          </a:p>
          <a:p>
            <a:pPr marL="460375" lvl="1" indent="-460375">
              <a:buBlip>
                <a:blip r:embed="rId2"/>
              </a:buBlip>
            </a:pPr>
            <a:r>
              <a:rPr lang="fr-CH" sz="4000" dirty="0">
                <a:solidFill>
                  <a:srgbClr val="FFFFFF"/>
                </a:solidFill>
                <a:ea typeface="+mn-ea"/>
                <a:cs typeface="+mn-cs"/>
              </a:rPr>
              <a:t>Focus:  </a:t>
            </a:r>
            <a:r>
              <a:rPr lang="fr-CH" sz="4000" dirty="0" err="1">
                <a:solidFill>
                  <a:srgbClr val="FFFFFF"/>
                </a:solidFill>
                <a:ea typeface="+mn-ea"/>
                <a:cs typeface="+mn-cs"/>
              </a:rPr>
              <a:t>policy</a:t>
            </a:r>
            <a:r>
              <a:rPr lang="fr-CH" sz="4000" dirty="0">
                <a:solidFill>
                  <a:srgbClr val="FFFFFF"/>
                </a:solidFill>
                <a:ea typeface="+mn-ea"/>
                <a:cs typeface="+mn-cs"/>
              </a:rPr>
              <a:t> </a:t>
            </a:r>
            <a:r>
              <a:rPr lang="fr-CH" sz="4000" dirty="0" err="1">
                <a:solidFill>
                  <a:srgbClr val="FFFFFF"/>
                </a:solidFill>
                <a:ea typeface="+mn-ea"/>
                <a:cs typeface="+mn-cs"/>
              </a:rPr>
              <a:t>coherence</a:t>
            </a:r>
            <a:endParaRPr lang="fr-CH" sz="4000" dirty="0">
              <a:solidFill>
                <a:srgbClr val="FFFFFF"/>
              </a:solidFill>
              <a:ea typeface="+mn-ea"/>
              <a:cs typeface="+mn-cs"/>
            </a:endParaRPr>
          </a:p>
          <a:p>
            <a:pPr lvl="1">
              <a:buFont typeface="Calibri" pitchFamily="34" charset="0"/>
              <a:buChar char="—"/>
            </a:pPr>
            <a:r>
              <a:rPr lang="fr-CH" dirty="0">
                <a:solidFill>
                  <a:srgbClr val="FFFFFF"/>
                </a:solidFill>
                <a:ea typeface="+mn-ea"/>
                <a:cs typeface="+mn-cs"/>
              </a:rPr>
              <a:t>International </a:t>
            </a:r>
            <a:r>
              <a:rPr lang="fr-CH" dirty="0" err="1">
                <a:solidFill>
                  <a:srgbClr val="FFFFFF"/>
                </a:solidFill>
                <a:ea typeface="+mn-ea"/>
                <a:cs typeface="+mn-cs"/>
              </a:rPr>
              <a:t>level</a:t>
            </a:r>
            <a:endParaRPr lang="fr-CH" dirty="0">
              <a:solidFill>
                <a:srgbClr val="FFFFFF"/>
              </a:solidFill>
              <a:ea typeface="+mn-ea"/>
              <a:cs typeface="+mn-cs"/>
            </a:endParaRPr>
          </a:p>
          <a:p>
            <a:pPr lvl="1">
              <a:buFont typeface="Calibri" pitchFamily="34" charset="0"/>
              <a:buChar char="—"/>
            </a:pPr>
            <a:r>
              <a:rPr lang="fr-CH" dirty="0">
                <a:solidFill>
                  <a:srgbClr val="FFFFFF"/>
                </a:solidFill>
                <a:ea typeface="+mn-ea"/>
                <a:cs typeface="+mn-cs"/>
              </a:rPr>
              <a:t>National </a:t>
            </a:r>
            <a:r>
              <a:rPr lang="fr-CH" dirty="0" err="1">
                <a:solidFill>
                  <a:srgbClr val="FFFFFF"/>
                </a:solidFill>
                <a:ea typeface="+mn-ea"/>
                <a:cs typeface="+mn-cs"/>
              </a:rPr>
              <a:t>level</a:t>
            </a:r>
            <a:endParaRPr lang="fr-CH" dirty="0">
              <a:solidFill>
                <a:srgbClr val="FFFFFF"/>
              </a:solidFill>
              <a:ea typeface="+mn-ea"/>
              <a:cs typeface="+mn-cs"/>
            </a:endParaRPr>
          </a:p>
          <a:p>
            <a:pPr lvl="1">
              <a:buFont typeface="Calibri" pitchFamily="34" charset="0"/>
              <a:buChar char="—"/>
            </a:pPr>
            <a:r>
              <a:rPr lang="fr-CH" dirty="0" err="1">
                <a:solidFill>
                  <a:srgbClr val="FFFFFF"/>
                </a:solidFill>
                <a:ea typeface="+mn-ea"/>
                <a:cs typeface="+mn-cs"/>
              </a:rPr>
              <a:t>Aligning</a:t>
            </a:r>
            <a:r>
              <a:rPr lang="fr-CH" dirty="0">
                <a:solidFill>
                  <a:srgbClr val="FFFFFF"/>
                </a:solidFill>
                <a:ea typeface="+mn-ea"/>
                <a:cs typeface="+mn-cs"/>
              </a:rPr>
              <a:t> </a:t>
            </a:r>
            <a:r>
              <a:rPr lang="fr-CH" dirty="0" err="1">
                <a:solidFill>
                  <a:srgbClr val="FFFFFF"/>
                </a:solidFill>
                <a:ea typeface="+mn-ea"/>
                <a:cs typeface="+mn-cs"/>
              </a:rPr>
              <a:t>private</a:t>
            </a:r>
            <a:r>
              <a:rPr lang="fr-CH" dirty="0">
                <a:solidFill>
                  <a:srgbClr val="FFFFFF"/>
                </a:solidFill>
                <a:ea typeface="+mn-ea"/>
                <a:cs typeface="+mn-cs"/>
              </a:rPr>
              <a:t> </a:t>
            </a:r>
            <a:r>
              <a:rPr lang="fr-CH" dirty="0" err="1">
                <a:solidFill>
                  <a:srgbClr val="FFFFFF"/>
                </a:solidFill>
                <a:ea typeface="+mn-ea"/>
                <a:cs typeface="+mn-cs"/>
              </a:rPr>
              <a:t>policies</a:t>
            </a:r>
            <a:r>
              <a:rPr lang="fr-CH" dirty="0">
                <a:solidFill>
                  <a:srgbClr val="FFFFFF"/>
                </a:solidFill>
                <a:ea typeface="+mn-ea"/>
                <a:cs typeface="+mn-cs"/>
              </a:rPr>
              <a:t> </a:t>
            </a:r>
            <a:r>
              <a:rPr lang="fr-CH" dirty="0" err="1">
                <a:solidFill>
                  <a:srgbClr val="FFFFFF"/>
                </a:solidFill>
                <a:ea typeface="+mn-ea"/>
                <a:cs typeface="+mn-cs"/>
              </a:rPr>
              <a:t>with</a:t>
            </a:r>
            <a:r>
              <a:rPr lang="fr-CH" dirty="0">
                <a:solidFill>
                  <a:srgbClr val="FFFFFF"/>
                </a:solidFill>
                <a:ea typeface="+mn-ea"/>
                <a:cs typeface="+mn-cs"/>
              </a:rPr>
              <a:t> national </a:t>
            </a:r>
            <a:r>
              <a:rPr lang="fr-CH" dirty="0" err="1">
                <a:solidFill>
                  <a:srgbClr val="FFFFFF"/>
                </a:solidFill>
                <a:ea typeface="+mn-ea"/>
                <a:cs typeface="+mn-cs"/>
              </a:rPr>
              <a:t>development</a:t>
            </a:r>
            <a:r>
              <a:rPr lang="fr-CH" dirty="0">
                <a:solidFill>
                  <a:srgbClr val="FFFFFF"/>
                </a:solidFill>
                <a:ea typeface="+mn-ea"/>
                <a:cs typeface="+mn-cs"/>
              </a:rPr>
              <a:t> objectives</a:t>
            </a:r>
          </a:p>
          <a:p>
            <a:pPr lvl="1">
              <a:buFont typeface="Calibri" pitchFamily="34" charset="0"/>
              <a:buChar char="—"/>
            </a:pPr>
            <a:r>
              <a:rPr lang="fr-CH" dirty="0" err="1">
                <a:solidFill>
                  <a:srgbClr val="FFFFFF"/>
                </a:solidFill>
                <a:ea typeface="+mn-ea"/>
                <a:cs typeface="+mn-cs"/>
              </a:rPr>
              <a:t>Aligning</a:t>
            </a:r>
            <a:r>
              <a:rPr lang="fr-CH" dirty="0">
                <a:solidFill>
                  <a:srgbClr val="FFFFFF"/>
                </a:solidFill>
                <a:ea typeface="+mn-ea"/>
                <a:cs typeface="+mn-cs"/>
              </a:rPr>
              <a:t> </a:t>
            </a:r>
            <a:r>
              <a:rPr lang="fr-CH" dirty="0" err="1">
                <a:solidFill>
                  <a:srgbClr val="FFFFFF"/>
                </a:solidFill>
                <a:ea typeface="+mn-ea"/>
                <a:cs typeface="+mn-cs"/>
              </a:rPr>
              <a:t>private</a:t>
            </a:r>
            <a:r>
              <a:rPr lang="fr-CH" dirty="0">
                <a:solidFill>
                  <a:srgbClr val="FFFFFF"/>
                </a:solidFill>
                <a:ea typeface="+mn-ea"/>
                <a:cs typeface="+mn-cs"/>
              </a:rPr>
              <a:t> </a:t>
            </a:r>
            <a:r>
              <a:rPr lang="fr-CH" dirty="0" err="1">
                <a:solidFill>
                  <a:srgbClr val="FFFFFF"/>
                </a:solidFill>
                <a:ea typeface="+mn-ea"/>
                <a:cs typeface="+mn-cs"/>
              </a:rPr>
              <a:t>policies</a:t>
            </a:r>
            <a:r>
              <a:rPr lang="fr-CH" dirty="0">
                <a:solidFill>
                  <a:srgbClr val="FFFFFF"/>
                </a:solidFill>
                <a:ea typeface="+mn-ea"/>
                <a:cs typeface="+mn-cs"/>
              </a:rPr>
              <a:t> </a:t>
            </a:r>
            <a:r>
              <a:rPr lang="fr-CH" dirty="0" err="1">
                <a:solidFill>
                  <a:srgbClr val="FFFFFF"/>
                </a:solidFill>
                <a:ea typeface="+mn-ea"/>
                <a:cs typeface="+mn-cs"/>
              </a:rPr>
              <a:t>with</a:t>
            </a:r>
            <a:r>
              <a:rPr lang="fr-CH" dirty="0">
                <a:solidFill>
                  <a:srgbClr val="FFFFFF"/>
                </a:solidFill>
                <a:ea typeface="+mn-ea"/>
                <a:cs typeface="+mn-cs"/>
              </a:rPr>
              <a:t> </a:t>
            </a:r>
            <a:r>
              <a:rPr lang="fr-CH" dirty="0" err="1">
                <a:solidFill>
                  <a:srgbClr val="FFFFFF"/>
                </a:solidFill>
                <a:ea typeface="+mn-ea"/>
                <a:cs typeface="+mn-cs"/>
              </a:rPr>
              <a:t>principles</a:t>
            </a:r>
            <a:r>
              <a:rPr lang="fr-CH" dirty="0">
                <a:solidFill>
                  <a:srgbClr val="FFFFFF"/>
                </a:solidFill>
                <a:ea typeface="+mn-ea"/>
                <a:cs typeface="+mn-cs"/>
              </a:rPr>
              <a:t> of ILS</a:t>
            </a:r>
            <a:endParaRPr lang="en-US" dirty="0">
              <a:solidFill>
                <a:srgbClr val="FFFFFF"/>
              </a:solidFill>
              <a:ea typeface="+mn-ea"/>
              <a:cs typeface="+mn-cs"/>
            </a:endParaRPr>
          </a:p>
          <a:p>
            <a:pPr marL="460375" lvl="1" indent="-460375">
              <a:buBlip>
                <a:blip r:embed="rId2"/>
              </a:buBlip>
            </a:pPr>
            <a:r>
              <a:rPr lang="fr-CH" sz="4000" dirty="0">
                <a:solidFill>
                  <a:srgbClr val="FFFFFF"/>
                </a:solidFill>
                <a:ea typeface="+mn-ea"/>
                <a:cs typeface="+mn-cs"/>
              </a:rPr>
              <a:t>Key </a:t>
            </a:r>
            <a:r>
              <a:rPr lang="fr-CH" sz="4000" dirty="0" err="1" smtClean="0">
                <a:solidFill>
                  <a:srgbClr val="FFFFFF"/>
                </a:solidFill>
                <a:ea typeface="+mn-ea"/>
                <a:cs typeface="+mn-cs"/>
              </a:rPr>
              <a:t>mechanism</a:t>
            </a:r>
            <a:r>
              <a:rPr lang="fr-CH" sz="4000" dirty="0" smtClean="0">
                <a:solidFill>
                  <a:srgbClr val="FFFFFF"/>
                </a:solidFill>
                <a:ea typeface="+mn-ea"/>
                <a:cs typeface="+mn-cs"/>
              </a:rPr>
              <a:t>: </a:t>
            </a:r>
            <a:r>
              <a:rPr lang="fr-CH" sz="4000" dirty="0">
                <a:solidFill>
                  <a:srgbClr val="FFFFFF"/>
                </a:solidFill>
                <a:ea typeface="+mn-ea"/>
                <a:cs typeface="+mn-cs"/>
              </a:rPr>
              <a:t>dialogue</a:t>
            </a:r>
          </a:p>
        </p:txBody>
      </p:sp>
    </p:spTree>
    <p:extLst>
      <p:ext uri="{BB962C8B-B14F-4D97-AF65-F5344CB8AC3E}">
        <p14:creationId xmlns:p14="http://schemas.microsoft.com/office/powerpoint/2010/main" val="221785954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20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20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2000"/>
                                        <p:tgtEl>
                                          <p:spTgt spid="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3" end="3"/>
                                            </p:txEl>
                                          </p:spTgt>
                                        </p:tgtEl>
                                        <p:attrNameLst>
                                          <p:attrName>style.visibility</p:attrName>
                                        </p:attrNameLst>
                                      </p:cBhvr>
                                      <p:to>
                                        <p:strVal val="visible"/>
                                      </p:to>
                                    </p:set>
                                    <p:animEffect transition="in" filter="fade">
                                      <p:cBhvr>
                                        <p:cTn id="27" dur="2000"/>
                                        <p:tgtEl>
                                          <p:spTgt spid="5">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5">
                                            <p:txEl>
                                              <p:pRg st="4" end="4"/>
                                            </p:txEl>
                                          </p:spTgt>
                                        </p:tgtEl>
                                        <p:attrNameLst>
                                          <p:attrName>style.visibility</p:attrName>
                                        </p:attrNameLst>
                                      </p:cBhvr>
                                      <p:to>
                                        <p:strVal val="visible"/>
                                      </p:to>
                                    </p:set>
                                    <p:animEffect transition="in" filter="fade">
                                      <p:cBhvr>
                                        <p:cTn id="32" dur="2000"/>
                                        <p:tgtEl>
                                          <p:spTgt spid="5">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Effect transition="in" filter="fade">
                                      <p:cBhvr>
                                        <p:cTn id="37" dur="2000"/>
                                        <p:tgtEl>
                                          <p:spTgt spid="5">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5">
                                            <p:txEl>
                                              <p:pRg st="6" end="6"/>
                                            </p:txEl>
                                          </p:spTgt>
                                        </p:tgtEl>
                                        <p:attrNameLst>
                                          <p:attrName>style.visibility</p:attrName>
                                        </p:attrNameLst>
                                      </p:cBhvr>
                                      <p:to>
                                        <p:strVal val="visible"/>
                                      </p:to>
                                    </p:set>
                                    <p:animEffect transition="in" filter="fade">
                                      <p:cBhvr>
                                        <p:cTn id="42" dur="20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r-CH" dirty="0" err="1" smtClean="0"/>
              <a:t>Role</a:t>
            </a:r>
            <a:r>
              <a:rPr lang="fr-CH" dirty="0" smtClean="0"/>
              <a:t> of </a:t>
            </a:r>
            <a:r>
              <a:rPr lang="fr-CH" dirty="0" err="1" smtClean="0"/>
              <a:t>Employers</a:t>
            </a:r>
            <a:r>
              <a:rPr lang="fr-CH" dirty="0" smtClean="0"/>
              <a:t>’ </a:t>
            </a:r>
            <a:r>
              <a:rPr lang="fr-CH" dirty="0" err="1" smtClean="0"/>
              <a:t>Organizations</a:t>
            </a:r>
            <a:endParaRPr lang="en-GB" dirty="0"/>
          </a:p>
        </p:txBody>
      </p:sp>
      <p:sp>
        <p:nvSpPr>
          <p:cNvPr id="3" name="Content Placeholder 2"/>
          <p:cNvSpPr>
            <a:spLocks noGrp="1"/>
          </p:cNvSpPr>
          <p:nvPr>
            <p:ph idx="1"/>
          </p:nvPr>
        </p:nvSpPr>
        <p:spPr>
          <a:xfrm>
            <a:off x="371475" y="1414463"/>
            <a:ext cx="8388350" cy="6647974"/>
          </a:xfrm>
        </p:spPr>
        <p:txBody>
          <a:bodyPr/>
          <a:lstStyle/>
          <a:p>
            <a:pPr marL="0" indent="0">
              <a:buNone/>
            </a:pPr>
            <a:r>
              <a:rPr lang="fr-CH" sz="2800" dirty="0"/>
              <a:t>EO </a:t>
            </a:r>
            <a:r>
              <a:rPr lang="fr-CH" sz="2800" dirty="0" err="1" smtClean="0"/>
              <a:t>role</a:t>
            </a:r>
            <a:r>
              <a:rPr lang="fr-CH" sz="2800" dirty="0" smtClean="0"/>
              <a:t> </a:t>
            </a:r>
            <a:r>
              <a:rPr lang="fr-CH" sz="2800" dirty="0" err="1" smtClean="0"/>
              <a:t>underpinning</a:t>
            </a:r>
            <a:r>
              <a:rPr lang="fr-CH" sz="2800" dirty="0" smtClean="0"/>
              <a:t> MNE </a:t>
            </a:r>
            <a:r>
              <a:rPr lang="fr-CH" sz="2800" dirty="0" err="1" smtClean="0"/>
              <a:t>Declaration</a:t>
            </a:r>
            <a:r>
              <a:rPr lang="fr-CH" sz="2800" dirty="0" smtClean="0"/>
              <a:t>:</a:t>
            </a:r>
          </a:p>
          <a:p>
            <a:r>
              <a:rPr lang="fr-CH" sz="2800" dirty="0" smtClean="0"/>
              <a:t>Super </a:t>
            </a:r>
            <a:r>
              <a:rPr lang="fr-CH" sz="2800" dirty="0" err="1" smtClean="0"/>
              <a:t>connectors</a:t>
            </a:r>
            <a:r>
              <a:rPr lang="fr-CH" sz="2800" dirty="0" smtClean="0"/>
              <a:t> on «</a:t>
            </a:r>
            <a:r>
              <a:rPr lang="fr-CH" sz="2800" dirty="0" err="1" smtClean="0"/>
              <a:t>why</a:t>
            </a:r>
            <a:r>
              <a:rPr lang="fr-CH" sz="2800" dirty="0" smtClean="0"/>
              <a:t>» and «how» </a:t>
            </a:r>
          </a:p>
          <a:p>
            <a:pPr lvl="1"/>
            <a:r>
              <a:rPr lang="fr-CH" dirty="0" smtClean="0"/>
              <a:t>Encourage </a:t>
            </a:r>
            <a:r>
              <a:rPr lang="fr-CH" dirty="0" err="1" smtClean="0"/>
              <a:t>members</a:t>
            </a:r>
            <a:endParaRPr lang="fr-CH" dirty="0" smtClean="0"/>
          </a:p>
          <a:p>
            <a:pPr lvl="1"/>
            <a:r>
              <a:rPr lang="fr-CH" dirty="0" err="1" smtClean="0"/>
              <a:t>Bring</a:t>
            </a:r>
            <a:r>
              <a:rPr lang="fr-CH" dirty="0" smtClean="0"/>
              <a:t> down </a:t>
            </a:r>
            <a:r>
              <a:rPr lang="fr-CH" dirty="0" err="1" smtClean="0"/>
              <a:t>costs</a:t>
            </a:r>
            <a:r>
              <a:rPr lang="fr-CH" dirty="0" smtClean="0"/>
              <a:t> (</a:t>
            </a:r>
            <a:r>
              <a:rPr lang="fr-CH" dirty="0" err="1" smtClean="0"/>
              <a:t>e.g</a:t>
            </a:r>
            <a:r>
              <a:rPr lang="fr-CH" dirty="0" smtClean="0"/>
              <a:t>., joint trainings)</a:t>
            </a:r>
          </a:p>
          <a:p>
            <a:pPr lvl="1"/>
            <a:r>
              <a:rPr lang="fr-CH" dirty="0" err="1" smtClean="0"/>
              <a:t>Curb</a:t>
            </a:r>
            <a:r>
              <a:rPr lang="fr-CH" dirty="0" smtClean="0"/>
              <a:t> CSR </a:t>
            </a:r>
            <a:r>
              <a:rPr lang="fr-CH" dirty="0" err="1" smtClean="0"/>
              <a:t>industry</a:t>
            </a:r>
            <a:endParaRPr lang="fr-CH" dirty="0" smtClean="0"/>
          </a:p>
          <a:p>
            <a:r>
              <a:rPr lang="fr-CH" sz="2800" dirty="0" smtClean="0"/>
              <a:t>Voice of business on </a:t>
            </a:r>
            <a:r>
              <a:rPr lang="fr-CH" sz="2800" dirty="0" err="1" smtClean="0"/>
              <a:t>enabling</a:t>
            </a:r>
            <a:r>
              <a:rPr lang="fr-CH" sz="2800" dirty="0" smtClean="0"/>
              <a:t> </a:t>
            </a:r>
            <a:r>
              <a:rPr lang="fr-CH" sz="2800" dirty="0" err="1" smtClean="0"/>
              <a:t>environment</a:t>
            </a:r>
            <a:endParaRPr lang="fr-CH" sz="2800" dirty="0" smtClean="0"/>
          </a:p>
          <a:p>
            <a:r>
              <a:rPr lang="fr-CH" sz="2800" dirty="0" err="1" smtClean="0"/>
              <a:t>Coordinating</a:t>
            </a:r>
            <a:r>
              <a:rPr lang="fr-CH" sz="2800" dirty="0" smtClean="0"/>
              <a:t> </a:t>
            </a:r>
            <a:r>
              <a:rPr lang="fr-CH" sz="2800" dirty="0" err="1" smtClean="0"/>
              <a:t>across</a:t>
            </a:r>
            <a:r>
              <a:rPr lang="fr-CH" sz="2800" dirty="0" smtClean="0"/>
              <a:t> </a:t>
            </a:r>
            <a:r>
              <a:rPr lang="fr-CH" sz="2800" dirty="0" err="1" smtClean="0"/>
              <a:t>borders</a:t>
            </a:r>
            <a:r>
              <a:rPr lang="fr-CH" sz="2800" dirty="0" smtClean="0"/>
              <a:t> for the right balance </a:t>
            </a:r>
            <a:r>
              <a:rPr lang="fr-CH" sz="2800" dirty="0" err="1" smtClean="0"/>
              <a:t>between</a:t>
            </a:r>
            <a:r>
              <a:rPr lang="fr-CH" sz="2800" dirty="0" smtClean="0"/>
              <a:t> global values and local </a:t>
            </a:r>
            <a:r>
              <a:rPr lang="fr-CH" sz="2800" dirty="0" err="1" smtClean="0"/>
              <a:t>priorities</a:t>
            </a:r>
            <a:r>
              <a:rPr lang="fr-CH" sz="2800" dirty="0" smtClean="0"/>
              <a:t> (Business Europe and IOE)</a:t>
            </a:r>
          </a:p>
          <a:p>
            <a:pPr marL="0" indent="0">
              <a:buNone/>
            </a:pPr>
            <a:endParaRPr lang="fr-CH" sz="2800" dirty="0" smtClean="0"/>
          </a:p>
          <a:p>
            <a:endParaRPr lang="fr-CH" dirty="0" smtClean="0"/>
          </a:p>
          <a:p>
            <a:endParaRPr lang="fr-CH" dirty="0" smtClean="0"/>
          </a:p>
          <a:p>
            <a:endParaRPr lang="en-GB" dirty="0"/>
          </a:p>
        </p:txBody>
      </p:sp>
    </p:spTree>
    <p:extLst>
      <p:ext uri="{BB962C8B-B14F-4D97-AF65-F5344CB8AC3E}">
        <p14:creationId xmlns:p14="http://schemas.microsoft.com/office/powerpoint/2010/main" val="2024293250"/>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par>
                          <p:cTn id="8" fill="hold">
                            <p:stCondLst>
                              <p:cond delay="2000"/>
                            </p:stCondLst>
                            <p:childTnLst>
                              <p:par>
                                <p:cTn id="9" presetID="10" presetClass="entr" presetSubtype="0" fill="hold" nodeType="afterEffect">
                                  <p:stCondLst>
                                    <p:cond delay="100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fade">
                                      <p:cBhvr>
                                        <p:cTn id="11" dur="20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fade">
                                      <p:cBhvr>
                                        <p:cTn id="16" dur="2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2000"/>
                                        <p:tgtEl>
                                          <p:spTgt spid="3">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20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fade">
                                      <p:cBhvr>
                                        <p:cTn id="31" dur="2000"/>
                                        <p:tgtEl>
                                          <p:spTgt spid="3">
                                            <p:txEl>
                                              <p:pRg st="4" end="4"/>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nodeType="click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Effect transition="in" filter="fade">
                                      <p:cBhvr>
                                        <p:cTn id="36" dur="1000"/>
                                        <p:tgtEl>
                                          <p:spTgt spid="3">
                                            <p:txEl>
                                              <p:pRg st="5" end="5"/>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nodeType="clickEffect">
                                  <p:stCondLst>
                                    <p:cond delay="0"/>
                                  </p:stCondLst>
                                  <p:childTnLst>
                                    <p:set>
                                      <p:cBhvr>
                                        <p:cTn id="40" dur="1" fill="hold">
                                          <p:stCondLst>
                                            <p:cond delay="0"/>
                                          </p:stCondLst>
                                        </p:cTn>
                                        <p:tgtEl>
                                          <p:spTgt spid="3">
                                            <p:txEl>
                                              <p:pRg st="6" end="6"/>
                                            </p:txEl>
                                          </p:spTgt>
                                        </p:tgtEl>
                                        <p:attrNameLst>
                                          <p:attrName>style.visibility</p:attrName>
                                        </p:attrNameLst>
                                      </p:cBhvr>
                                      <p:to>
                                        <p:strVal val="visible"/>
                                      </p:to>
                                    </p:set>
                                    <p:animEffect transition="in" filter="fade">
                                      <p:cBhvr>
                                        <p:cTn id="41"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H" dirty="0" smtClean="0"/>
              <a:t>Is </a:t>
            </a:r>
            <a:r>
              <a:rPr lang="fr-CH" dirty="0" err="1" smtClean="0"/>
              <a:t>your</a:t>
            </a:r>
            <a:r>
              <a:rPr lang="fr-CH" dirty="0" smtClean="0"/>
              <a:t> </a:t>
            </a:r>
            <a:r>
              <a:rPr lang="fr-CH" dirty="0" err="1" smtClean="0"/>
              <a:t>organization</a:t>
            </a:r>
            <a:r>
              <a:rPr lang="fr-CH" dirty="0" smtClean="0"/>
              <a:t> </a:t>
            </a:r>
            <a:r>
              <a:rPr lang="fr-CH" dirty="0" err="1" smtClean="0"/>
              <a:t>prepared</a:t>
            </a:r>
            <a:r>
              <a:rPr lang="fr-CH" dirty="0" smtClean="0"/>
              <a:t>?</a:t>
            </a:r>
            <a:endParaRPr lang="en-GB" dirty="0"/>
          </a:p>
        </p:txBody>
      </p:sp>
      <p:sp>
        <p:nvSpPr>
          <p:cNvPr id="6" name="Content Placeholder 5"/>
          <p:cNvSpPr>
            <a:spLocks noGrp="1"/>
          </p:cNvSpPr>
          <p:nvPr>
            <p:ph sz="half" idx="1"/>
          </p:nvPr>
        </p:nvSpPr>
        <p:spPr>
          <a:xfrm>
            <a:off x="455612" y="1819971"/>
            <a:ext cx="4117975" cy="2456057"/>
          </a:xfrm>
        </p:spPr>
        <p:txBody>
          <a:bodyPr/>
          <a:lstStyle/>
          <a:p>
            <a:pPr marL="0" lvl="0" indent="0">
              <a:buClr>
                <a:srgbClr val="FFCC29"/>
              </a:buClr>
              <a:buNone/>
            </a:pPr>
            <a:r>
              <a:rPr lang="fr-CH" dirty="0">
                <a:solidFill>
                  <a:srgbClr val="FFFFFF"/>
                </a:solidFill>
              </a:rPr>
              <a:t>Do </a:t>
            </a:r>
            <a:r>
              <a:rPr lang="fr-CH" dirty="0" err="1">
                <a:solidFill>
                  <a:srgbClr val="FFFFFF"/>
                </a:solidFill>
              </a:rPr>
              <a:t>you</a:t>
            </a:r>
            <a:r>
              <a:rPr lang="fr-CH" dirty="0">
                <a:solidFill>
                  <a:srgbClr val="FFFFFF"/>
                </a:solidFill>
              </a:rPr>
              <a:t> have the </a:t>
            </a:r>
            <a:r>
              <a:rPr lang="fr-CH" dirty="0" err="1">
                <a:solidFill>
                  <a:srgbClr val="FFFFFF"/>
                </a:solidFill>
              </a:rPr>
              <a:t>technical</a:t>
            </a:r>
            <a:r>
              <a:rPr lang="fr-CH" dirty="0">
                <a:solidFill>
                  <a:srgbClr val="FFFFFF"/>
                </a:solidFill>
              </a:rPr>
              <a:t> </a:t>
            </a:r>
            <a:r>
              <a:rPr lang="fr-CH" dirty="0" err="1">
                <a:solidFill>
                  <a:srgbClr val="FFFFFF"/>
                </a:solidFill>
              </a:rPr>
              <a:t>capacity</a:t>
            </a:r>
            <a:r>
              <a:rPr lang="fr-CH" dirty="0">
                <a:solidFill>
                  <a:srgbClr val="FFFFFF"/>
                </a:solidFill>
              </a:rPr>
              <a:t> to support </a:t>
            </a:r>
            <a:r>
              <a:rPr lang="fr-CH" dirty="0" err="1">
                <a:solidFill>
                  <a:srgbClr val="FFFFFF"/>
                </a:solidFill>
              </a:rPr>
              <a:t>your</a:t>
            </a:r>
            <a:r>
              <a:rPr lang="fr-CH" dirty="0">
                <a:solidFill>
                  <a:srgbClr val="FFFFFF"/>
                </a:solidFill>
              </a:rPr>
              <a:t> </a:t>
            </a:r>
            <a:r>
              <a:rPr lang="fr-CH" dirty="0" err="1">
                <a:solidFill>
                  <a:srgbClr val="FFFFFF"/>
                </a:solidFill>
              </a:rPr>
              <a:t>members</a:t>
            </a:r>
            <a:r>
              <a:rPr lang="fr-CH" dirty="0">
                <a:solidFill>
                  <a:srgbClr val="FFFFFF"/>
                </a:solidFill>
              </a:rPr>
              <a:t> on CSR issues?</a:t>
            </a:r>
          </a:p>
          <a:p>
            <a:endParaRPr lang="en-GB" dirty="0"/>
          </a:p>
        </p:txBody>
      </p:sp>
      <p:sp>
        <p:nvSpPr>
          <p:cNvPr id="7" name="Content Placeholder 6"/>
          <p:cNvSpPr>
            <a:spLocks noGrp="1"/>
          </p:cNvSpPr>
          <p:nvPr>
            <p:ph sz="quarter" idx="2"/>
          </p:nvPr>
        </p:nvSpPr>
        <p:spPr>
          <a:xfrm>
            <a:off x="4572000" y="1219200"/>
            <a:ext cx="4117975" cy="2751522"/>
          </a:xfrm>
        </p:spPr>
        <p:txBody>
          <a:bodyPr/>
          <a:lstStyle/>
          <a:p>
            <a:pPr marL="0" lvl="0" indent="0">
              <a:buClr>
                <a:srgbClr val="FFCC29"/>
              </a:buClr>
              <a:buNone/>
            </a:pPr>
            <a:r>
              <a:rPr lang="fr-CH" dirty="0">
                <a:solidFill>
                  <a:srgbClr val="FFFFFF"/>
                </a:solidFill>
              </a:rPr>
              <a:t>Is </a:t>
            </a:r>
            <a:r>
              <a:rPr lang="fr-CH" dirty="0" err="1">
                <a:solidFill>
                  <a:srgbClr val="FFFFFF"/>
                </a:solidFill>
              </a:rPr>
              <a:t>your</a:t>
            </a:r>
            <a:r>
              <a:rPr lang="fr-CH" dirty="0">
                <a:solidFill>
                  <a:srgbClr val="FFFFFF"/>
                </a:solidFill>
              </a:rPr>
              <a:t> </a:t>
            </a:r>
            <a:r>
              <a:rPr lang="fr-CH" dirty="0" err="1">
                <a:solidFill>
                  <a:srgbClr val="FFFFFF"/>
                </a:solidFill>
              </a:rPr>
              <a:t>organization</a:t>
            </a:r>
            <a:r>
              <a:rPr lang="fr-CH" dirty="0">
                <a:solidFill>
                  <a:srgbClr val="FFFFFF"/>
                </a:solidFill>
              </a:rPr>
              <a:t> </a:t>
            </a:r>
            <a:r>
              <a:rPr lang="fr-CH" dirty="0" err="1">
                <a:solidFill>
                  <a:srgbClr val="FFFFFF"/>
                </a:solidFill>
              </a:rPr>
              <a:t>politically</a:t>
            </a:r>
            <a:r>
              <a:rPr lang="fr-CH" dirty="0">
                <a:solidFill>
                  <a:srgbClr val="FFFFFF"/>
                </a:solidFill>
              </a:rPr>
              <a:t> </a:t>
            </a:r>
            <a:r>
              <a:rPr lang="fr-CH" dirty="0" err="1">
                <a:solidFill>
                  <a:srgbClr val="FFFFFF"/>
                </a:solidFill>
              </a:rPr>
              <a:t>engaged</a:t>
            </a:r>
            <a:r>
              <a:rPr lang="fr-CH" dirty="0">
                <a:solidFill>
                  <a:srgbClr val="FFFFFF"/>
                </a:solidFill>
              </a:rPr>
              <a:t> in </a:t>
            </a:r>
            <a:r>
              <a:rPr lang="fr-CH" dirty="0" err="1">
                <a:solidFill>
                  <a:srgbClr val="FFFFFF"/>
                </a:solidFill>
              </a:rPr>
              <a:t>helping</a:t>
            </a:r>
            <a:r>
              <a:rPr lang="fr-CH" dirty="0">
                <a:solidFill>
                  <a:srgbClr val="FFFFFF"/>
                </a:solidFill>
              </a:rPr>
              <a:t> to </a:t>
            </a:r>
            <a:r>
              <a:rPr lang="fr-CH" dirty="0" err="1">
                <a:solidFill>
                  <a:srgbClr val="FFFFFF"/>
                </a:solidFill>
              </a:rPr>
              <a:t>shape</a:t>
            </a:r>
            <a:r>
              <a:rPr lang="fr-CH" dirty="0">
                <a:solidFill>
                  <a:srgbClr val="FFFFFF"/>
                </a:solidFill>
              </a:rPr>
              <a:t> an </a:t>
            </a:r>
            <a:r>
              <a:rPr lang="fr-CH" dirty="0" err="1">
                <a:solidFill>
                  <a:srgbClr val="FFFFFF"/>
                </a:solidFill>
              </a:rPr>
              <a:t>enabling</a:t>
            </a:r>
            <a:r>
              <a:rPr lang="fr-CH" dirty="0">
                <a:solidFill>
                  <a:srgbClr val="FFFFFF"/>
                </a:solidFill>
              </a:rPr>
              <a:t> </a:t>
            </a:r>
            <a:r>
              <a:rPr lang="fr-CH" dirty="0" err="1">
                <a:solidFill>
                  <a:srgbClr val="FFFFFF"/>
                </a:solidFill>
              </a:rPr>
              <a:t>environment</a:t>
            </a:r>
            <a:r>
              <a:rPr lang="fr-CH" dirty="0">
                <a:solidFill>
                  <a:srgbClr val="FFFFFF"/>
                </a:solidFill>
              </a:rPr>
              <a:t> for </a:t>
            </a:r>
            <a:r>
              <a:rPr lang="fr-CH" dirty="0" err="1">
                <a:solidFill>
                  <a:srgbClr val="FFFFFF"/>
                </a:solidFill>
              </a:rPr>
              <a:t>responsible</a:t>
            </a:r>
            <a:r>
              <a:rPr lang="fr-CH" dirty="0">
                <a:solidFill>
                  <a:srgbClr val="FFFFFF"/>
                </a:solidFill>
              </a:rPr>
              <a:t> business?</a:t>
            </a:r>
          </a:p>
        </p:txBody>
      </p:sp>
      <p:sp>
        <p:nvSpPr>
          <p:cNvPr id="8" name="Content Placeholder 7"/>
          <p:cNvSpPr>
            <a:spLocks noGrp="1"/>
          </p:cNvSpPr>
          <p:nvPr>
            <p:ph sz="quarter" idx="3"/>
          </p:nvPr>
        </p:nvSpPr>
        <p:spPr>
          <a:xfrm>
            <a:off x="1447800" y="4409904"/>
            <a:ext cx="5181600" cy="2456057"/>
          </a:xfrm>
        </p:spPr>
        <p:txBody>
          <a:bodyPr/>
          <a:lstStyle/>
          <a:p>
            <a:pPr marL="0" lvl="0" indent="0">
              <a:buClr>
                <a:srgbClr val="FFCC29"/>
              </a:buClr>
              <a:buNone/>
            </a:pPr>
            <a:r>
              <a:rPr lang="fr-CH" dirty="0">
                <a:solidFill>
                  <a:srgbClr val="FFFFFF"/>
                </a:solidFill>
              </a:rPr>
              <a:t>Have </a:t>
            </a:r>
            <a:r>
              <a:rPr lang="fr-CH" dirty="0" err="1">
                <a:solidFill>
                  <a:srgbClr val="FFFFFF"/>
                </a:solidFill>
              </a:rPr>
              <a:t>you</a:t>
            </a:r>
            <a:r>
              <a:rPr lang="fr-CH" dirty="0">
                <a:solidFill>
                  <a:srgbClr val="FFFFFF"/>
                </a:solidFill>
              </a:rPr>
              <a:t> </a:t>
            </a:r>
            <a:r>
              <a:rPr lang="fr-CH" dirty="0" err="1">
                <a:solidFill>
                  <a:srgbClr val="FFFFFF"/>
                </a:solidFill>
              </a:rPr>
              <a:t>invested</a:t>
            </a:r>
            <a:r>
              <a:rPr lang="fr-CH" dirty="0">
                <a:solidFill>
                  <a:srgbClr val="FFFFFF"/>
                </a:solidFill>
              </a:rPr>
              <a:t> in building a good </a:t>
            </a:r>
            <a:r>
              <a:rPr lang="fr-CH" dirty="0" err="1">
                <a:solidFill>
                  <a:srgbClr val="FFFFFF"/>
                </a:solidFill>
              </a:rPr>
              <a:t>working</a:t>
            </a:r>
            <a:r>
              <a:rPr lang="fr-CH" dirty="0">
                <a:solidFill>
                  <a:srgbClr val="FFFFFF"/>
                </a:solidFill>
              </a:rPr>
              <a:t> </a:t>
            </a:r>
            <a:r>
              <a:rPr lang="fr-CH" dirty="0" err="1">
                <a:solidFill>
                  <a:srgbClr val="FFFFFF"/>
                </a:solidFill>
              </a:rPr>
              <a:t>relationship</a:t>
            </a:r>
            <a:r>
              <a:rPr lang="fr-CH" dirty="0">
                <a:solidFill>
                  <a:srgbClr val="FFFFFF"/>
                </a:solidFill>
              </a:rPr>
              <a:t> </a:t>
            </a:r>
            <a:r>
              <a:rPr lang="fr-CH" dirty="0" err="1">
                <a:solidFill>
                  <a:srgbClr val="FFFFFF"/>
                </a:solidFill>
              </a:rPr>
              <a:t>with</a:t>
            </a:r>
            <a:r>
              <a:rPr lang="fr-CH" dirty="0">
                <a:solidFill>
                  <a:srgbClr val="FFFFFF"/>
                </a:solidFill>
              </a:rPr>
              <a:t> </a:t>
            </a:r>
            <a:r>
              <a:rPr lang="fr-CH" dirty="0" err="1">
                <a:solidFill>
                  <a:srgbClr val="FFFFFF"/>
                </a:solidFill>
              </a:rPr>
              <a:t>your</a:t>
            </a:r>
            <a:r>
              <a:rPr lang="fr-CH" dirty="0">
                <a:solidFill>
                  <a:srgbClr val="FFFFFF"/>
                </a:solidFill>
              </a:rPr>
              <a:t> national </a:t>
            </a:r>
            <a:r>
              <a:rPr lang="fr-CH" dirty="0" err="1" smtClean="0">
                <a:solidFill>
                  <a:srgbClr val="FFFFFF"/>
                </a:solidFill>
              </a:rPr>
              <a:t>counterparts</a:t>
            </a:r>
            <a:r>
              <a:rPr lang="fr-CH" dirty="0" smtClean="0">
                <a:solidFill>
                  <a:srgbClr val="FFFFFF"/>
                </a:solidFill>
              </a:rPr>
              <a:t> on CSR issues?  </a:t>
            </a:r>
          </a:p>
          <a:p>
            <a:pPr marL="0" lvl="0" indent="0">
              <a:buClr>
                <a:srgbClr val="FFCC29"/>
              </a:buClr>
              <a:buNone/>
            </a:pPr>
            <a:endParaRPr lang="en-GB" dirty="0"/>
          </a:p>
        </p:txBody>
      </p:sp>
      <p:sp>
        <p:nvSpPr>
          <p:cNvPr id="4" name="Rectangle 3"/>
          <p:cNvSpPr/>
          <p:nvPr/>
        </p:nvSpPr>
        <p:spPr bwMode="auto">
          <a:xfrm>
            <a:off x="685800" y="1752600"/>
            <a:ext cx="4114800" cy="1295400"/>
          </a:xfrm>
          <a:prstGeom prst="rect">
            <a:avLst/>
          </a:prstGeom>
          <a:no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2400" b="0" i="0" u="none" strike="noStrike" cap="none" normalizeH="0" baseline="0" dirty="0" smtClean="0">
              <a:ln>
                <a:noFill/>
              </a:ln>
              <a:solidFill>
                <a:schemeClr val="tx1"/>
              </a:solidFill>
              <a:effectLst>
                <a:outerShdw blurRad="38100" dist="38100" dir="2700000" algn="tl">
                  <a:srgbClr val="000000">
                    <a:alpha val="43137"/>
                  </a:srgbClr>
                </a:outerShdw>
              </a:effectLst>
              <a:latin typeface="Blackadder ITC" pitchFamily="82" charset="0"/>
            </a:endParaRPr>
          </a:p>
        </p:txBody>
      </p:sp>
      <p:pic>
        <p:nvPicPr>
          <p:cNvPr id="409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0113" y="3668936"/>
            <a:ext cx="1981200" cy="506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0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91400" y="3048000"/>
            <a:ext cx="731837" cy="1090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 name="Footer Placeholder 5"/>
          <p:cNvSpPr>
            <a:spLocks noGrp="1"/>
          </p:cNvSpPr>
          <p:nvPr>
            <p:ph type="ftr" sz="quarter" idx="10"/>
          </p:nvPr>
        </p:nvSpPr>
        <p:spPr>
          <a:xfrm>
            <a:off x="7010400" y="6096000"/>
            <a:ext cx="1676400" cy="288925"/>
          </a:xfrm>
        </p:spPr>
        <p:txBody>
          <a:bodyPr/>
          <a:lstStyle/>
          <a:p>
            <a:r>
              <a:rPr lang="en-GB" dirty="0" smtClean="0"/>
              <a:t>MNE Declaration</a:t>
            </a:r>
            <a:endParaRPr lang="en-GB" dirty="0"/>
          </a:p>
        </p:txBody>
      </p:sp>
    </p:spTree>
    <p:extLst>
      <p:ext uri="{BB962C8B-B14F-4D97-AF65-F5344CB8AC3E}">
        <p14:creationId xmlns:p14="http://schemas.microsoft.com/office/powerpoint/2010/main" val="71906908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par>
                          <p:cTn id="8" fill="hold">
                            <p:stCondLst>
                              <p:cond delay="2000"/>
                            </p:stCondLst>
                            <p:childTnLst>
                              <p:par>
                                <p:cTn id="9" presetID="10" presetClass="entr" presetSubtype="0" fill="hold" nodeType="afterEffect">
                                  <p:stCondLst>
                                    <p:cond delay="0"/>
                                  </p:stCondLst>
                                  <p:childTnLst>
                                    <p:set>
                                      <p:cBhvr>
                                        <p:cTn id="10" dur="1" fill="hold">
                                          <p:stCondLst>
                                            <p:cond delay="0"/>
                                          </p:stCondLst>
                                        </p:cTn>
                                        <p:tgtEl>
                                          <p:spTgt spid="6">
                                            <p:txEl>
                                              <p:pRg st="0" end="0"/>
                                            </p:txEl>
                                          </p:spTgt>
                                        </p:tgtEl>
                                        <p:attrNameLst>
                                          <p:attrName>style.visibility</p:attrName>
                                        </p:attrNameLst>
                                      </p:cBhvr>
                                      <p:to>
                                        <p:strVal val="visible"/>
                                      </p:to>
                                    </p:set>
                                    <p:animEffect transition="in" filter="fade">
                                      <p:cBhvr>
                                        <p:cTn id="11" dur="2000"/>
                                        <p:tgtEl>
                                          <p:spTgt spid="6">
                                            <p:txEl>
                                              <p:pRg st="0" end="0"/>
                                            </p:txEl>
                                          </p:spTgt>
                                        </p:tgtEl>
                                      </p:cBhvr>
                                    </p:animEffect>
                                  </p:childTnLst>
                                </p:cTn>
                              </p:par>
                              <p:par>
                                <p:cTn id="12" presetID="10" presetClass="entr" presetSubtype="0" fill="hold" nodeType="withEffect">
                                  <p:stCondLst>
                                    <p:cond delay="0"/>
                                  </p:stCondLst>
                                  <p:childTnLst>
                                    <p:set>
                                      <p:cBhvr>
                                        <p:cTn id="13" dur="1" fill="hold">
                                          <p:stCondLst>
                                            <p:cond delay="0"/>
                                          </p:stCondLst>
                                        </p:cTn>
                                        <p:tgtEl>
                                          <p:spTgt spid="4099"/>
                                        </p:tgtEl>
                                        <p:attrNameLst>
                                          <p:attrName>style.visibility</p:attrName>
                                        </p:attrNameLst>
                                      </p:cBhvr>
                                      <p:to>
                                        <p:strVal val="visible"/>
                                      </p:to>
                                    </p:set>
                                    <p:animEffect transition="in" filter="fade">
                                      <p:cBhvr>
                                        <p:cTn id="14" dur="2000"/>
                                        <p:tgtEl>
                                          <p:spTgt spid="4099"/>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7">
                                            <p:txEl>
                                              <p:pRg st="0" end="0"/>
                                            </p:txEl>
                                          </p:spTgt>
                                        </p:tgtEl>
                                        <p:attrNameLst>
                                          <p:attrName>style.visibility</p:attrName>
                                        </p:attrNameLst>
                                      </p:cBhvr>
                                      <p:to>
                                        <p:strVal val="visible"/>
                                      </p:to>
                                    </p:set>
                                    <p:animEffect transition="in" filter="fade">
                                      <p:cBhvr>
                                        <p:cTn id="19" dur="2000"/>
                                        <p:tgtEl>
                                          <p:spTgt spid="7">
                                            <p:txEl>
                                              <p:pRg st="0" end="0"/>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4100"/>
                                        </p:tgtEl>
                                        <p:attrNameLst>
                                          <p:attrName>style.visibility</p:attrName>
                                        </p:attrNameLst>
                                      </p:cBhvr>
                                      <p:to>
                                        <p:strVal val="visible"/>
                                      </p:to>
                                    </p:set>
                                    <p:animEffect transition="in" filter="fade">
                                      <p:cBhvr>
                                        <p:cTn id="22" dur="2000"/>
                                        <p:tgtEl>
                                          <p:spTgt spid="4100"/>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8">
                                            <p:txEl>
                                              <p:pRg st="0" end="0"/>
                                            </p:txEl>
                                          </p:spTgt>
                                        </p:tgtEl>
                                        <p:attrNameLst>
                                          <p:attrName>style.visibility</p:attrName>
                                        </p:attrNameLst>
                                      </p:cBhvr>
                                      <p:to>
                                        <p:strVal val="visible"/>
                                      </p:to>
                                    </p:set>
                                    <p:animEffect transition="in" filter="fade">
                                      <p:cBhvr>
                                        <p:cTn id="27" dur="20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build="p"/>
      <p:bldP spid="8" grpId="0" build="p"/>
    </p:bldLst>
  </p:timing>
</p:sld>
</file>

<file path=ppt/theme/theme1.xml><?xml version="1.0" encoding="utf-8"?>
<a:theme xmlns:a="http://schemas.openxmlformats.org/drawingml/2006/main" name="Health_Plan_Exec_Forum 2006">
  <a:themeElements>
    <a:clrScheme name="Health_Plan_Exec_Forum 2006 1">
      <a:dk1>
        <a:srgbClr val="000000"/>
      </a:dk1>
      <a:lt1>
        <a:srgbClr val="FFFFFF"/>
      </a:lt1>
      <a:dk2>
        <a:srgbClr val="006600"/>
      </a:dk2>
      <a:lt2>
        <a:srgbClr val="FFCC29"/>
      </a:lt2>
      <a:accent1>
        <a:srgbClr val="FCEB98"/>
      </a:accent1>
      <a:accent2>
        <a:srgbClr val="33CC33"/>
      </a:accent2>
      <a:accent3>
        <a:srgbClr val="AAB8AA"/>
      </a:accent3>
      <a:accent4>
        <a:srgbClr val="DADADA"/>
      </a:accent4>
      <a:accent5>
        <a:srgbClr val="FDF3CA"/>
      </a:accent5>
      <a:accent6>
        <a:srgbClr val="2DB92D"/>
      </a:accent6>
      <a:hlink>
        <a:srgbClr val="3399FF"/>
      </a:hlink>
      <a:folHlink>
        <a:srgbClr val="FF9933"/>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gradFill rotWithShape="0">
          <a:gsLst>
            <a:gs pos="0">
              <a:schemeClr val="accent2">
                <a:gamma/>
                <a:shade val="56078"/>
                <a:invGamma/>
              </a:schemeClr>
            </a:gs>
            <a:gs pos="50000">
              <a:schemeClr val="accent2"/>
            </a:gs>
            <a:gs pos="100000">
              <a:schemeClr val="accent2">
                <a:gamma/>
                <a:shade val="56078"/>
                <a:invGamma/>
              </a:schemeClr>
            </a:gs>
          </a:gsLst>
          <a:lin ang="2700000" scaled="1"/>
        </a:gradFill>
        <a:ln w="12700" cap="flat" cmpd="sng" algn="ctr">
          <a:solidFill>
            <a:schemeClr val="accent2"/>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outerShdw blurRad="38100" dist="38100" dir="2700000" algn="tl">
                <a:srgbClr val="000000">
                  <a:alpha val="43137"/>
                </a:srgbClr>
              </a:outerShdw>
            </a:effectLst>
            <a:latin typeface="Blackadder ITC" pitchFamily="82" charset="0"/>
          </a:defRPr>
        </a:defPPr>
      </a:lstStyle>
    </a:spDef>
    <a:lnDef>
      <a:spPr bwMode="auto">
        <a:xfrm>
          <a:off x="0" y="0"/>
          <a:ext cx="1" cy="1"/>
        </a:xfrm>
        <a:custGeom>
          <a:avLst/>
          <a:gdLst/>
          <a:ahLst/>
          <a:cxnLst/>
          <a:rect l="0" t="0" r="0" b="0"/>
          <a:pathLst/>
        </a:custGeom>
        <a:gradFill rotWithShape="0">
          <a:gsLst>
            <a:gs pos="0">
              <a:schemeClr val="accent2">
                <a:gamma/>
                <a:shade val="56078"/>
                <a:invGamma/>
              </a:schemeClr>
            </a:gs>
            <a:gs pos="50000">
              <a:schemeClr val="accent2"/>
            </a:gs>
            <a:gs pos="100000">
              <a:schemeClr val="accent2">
                <a:gamma/>
                <a:shade val="56078"/>
                <a:invGamma/>
              </a:schemeClr>
            </a:gs>
          </a:gsLst>
          <a:lin ang="2700000" scaled="1"/>
        </a:gradFill>
        <a:ln w="12700" cap="flat" cmpd="sng" algn="ctr">
          <a:solidFill>
            <a:schemeClr val="accent2"/>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outerShdw blurRad="38100" dist="38100" dir="2700000" algn="tl">
                <a:srgbClr val="000000">
                  <a:alpha val="43137"/>
                </a:srgbClr>
              </a:outerShdw>
            </a:effectLst>
            <a:latin typeface="Blackadder ITC" pitchFamily="82" charset="0"/>
          </a:defRPr>
        </a:defPPr>
      </a:lstStyle>
    </a:lnDef>
  </a:objectDefaults>
  <a:extraClrSchemeLst>
    <a:extraClrScheme>
      <a:clrScheme name="Health_Plan_Exec_Forum 2006 1">
        <a:dk1>
          <a:srgbClr val="000000"/>
        </a:dk1>
        <a:lt1>
          <a:srgbClr val="FFFFFF"/>
        </a:lt1>
        <a:dk2>
          <a:srgbClr val="006600"/>
        </a:dk2>
        <a:lt2>
          <a:srgbClr val="FFCC29"/>
        </a:lt2>
        <a:accent1>
          <a:srgbClr val="FCEB98"/>
        </a:accent1>
        <a:accent2>
          <a:srgbClr val="33CC33"/>
        </a:accent2>
        <a:accent3>
          <a:srgbClr val="AAB8AA"/>
        </a:accent3>
        <a:accent4>
          <a:srgbClr val="DADADA"/>
        </a:accent4>
        <a:accent5>
          <a:srgbClr val="FDF3CA"/>
        </a:accent5>
        <a:accent6>
          <a:srgbClr val="2DB92D"/>
        </a:accent6>
        <a:hlink>
          <a:srgbClr val="3399FF"/>
        </a:hlink>
        <a:folHlink>
          <a:srgbClr val="FF9933"/>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5EE0E26B-65BB-4231-99E7-66209826935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460</TotalTime>
  <Words>431</Words>
  <Application>Microsoft Office PowerPoint</Application>
  <PresentationFormat>On-screen Show (4:3)</PresentationFormat>
  <Paragraphs>62</Paragraphs>
  <Slides>10</Slides>
  <Notes>3</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Health_Plan_Exec_Forum 2006</vt:lpstr>
      <vt:lpstr>ILO MNE Declaration A tool for Employers’ Organizations </vt:lpstr>
      <vt:lpstr>CSR impact</vt:lpstr>
      <vt:lpstr>Step One:  Clarifying roles</vt:lpstr>
      <vt:lpstr>Contributions of CSR</vt:lpstr>
      <vt:lpstr>Risks of CSR</vt:lpstr>
      <vt:lpstr>Step Two:  Clarifying boundaries </vt:lpstr>
      <vt:lpstr>MNE Declaration Approach</vt:lpstr>
      <vt:lpstr>Role of Employers’ Organizations</vt:lpstr>
      <vt:lpstr>Is your organization prepared?</vt:lpstr>
      <vt:lpstr>Take aways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Sample presentation slides (Scripty gold border design)</dc:title>
  <dc:creator/>
  <cp:keywords/>
  <cp:lastModifiedBy>ILO</cp:lastModifiedBy>
  <cp:revision>44</cp:revision>
  <dcterms:modified xsi:type="dcterms:W3CDTF">2013-10-01T14:13:54Z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TC102867739990</vt:lpwstr>
  </property>
</Properties>
</file>