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Kapak" id="{667269DC-F4F7-40AD-8EB3-21C1BE41DC0A}">
          <p14:sldIdLst>
            <p14:sldId id="259"/>
            <p14:sldId id="260"/>
            <p14:sldId id="261"/>
            <p14:sldId id="262"/>
            <p14:sldId id="263"/>
            <p14:sldId id="264"/>
            <p14:sldId id="265"/>
            <p14:sldId id="266"/>
            <p14:sldId id="267"/>
            <p14:sldId id="268"/>
            <p14:sldId id="269"/>
            <p14:sldId id="270"/>
          </p14:sldIdLst>
        </p14:section>
        <p14:section name="İç Sayfalar" id="{5504F093-0396-424B-BE03-C2A1047ABF4F}">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10.06.2014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000" r="-2000"/>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10.06.2014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re 1"/>
          <p:cNvSpPr>
            <a:spLocks noGrp="1"/>
          </p:cNvSpPr>
          <p:nvPr>
            <p:ph type="ctrTitle"/>
          </p:nvPr>
        </p:nvSpPr>
        <p:spPr>
          <a:xfrm>
            <a:off x="714375" y="1052736"/>
            <a:ext cx="7772400" cy="4176464"/>
          </a:xfrm>
        </p:spPr>
        <p:txBody>
          <a:bodyPr/>
          <a:lstStyle/>
          <a:p>
            <a:pPr eaLnBrk="1" hangingPunct="1">
              <a:lnSpc>
                <a:spcPct val="150000"/>
              </a:lnSpc>
            </a:pP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r>
              <a:rPr lang="tr-TR" altLang="fr-FR" sz="3600" b="1" dirty="0" smtClean="0">
                <a:solidFill>
                  <a:schemeClr val="accent2"/>
                </a:solidFill>
                <a:latin typeface="Arial" charset="0"/>
                <a:cs typeface="Arial" charset="0"/>
              </a:rPr>
              <a:t>Finansal Olmayan Bilginin ve Çeşitlilik Bilgisinin Kamuya Açıklanmasına İlişkin AB Direktifi</a:t>
            </a:r>
            <a:r>
              <a:rPr lang="en-US" altLang="fr-FR" sz="3600" b="1" dirty="0" smtClean="0">
                <a:solidFill>
                  <a:schemeClr val="accent2"/>
                </a:solidFill>
                <a:latin typeface="Arial" charset="0"/>
                <a:cs typeface="Arial" charset="0"/>
              </a:rPr>
              <a:t/>
            </a:r>
            <a:br>
              <a:rPr lang="en-US" altLang="fr-FR" sz="3600" b="1" dirty="0" smtClean="0">
                <a:solidFill>
                  <a:schemeClr val="accent2"/>
                </a:solidFill>
                <a:latin typeface="Arial" charset="0"/>
                <a:cs typeface="Arial" charset="0"/>
              </a:rPr>
            </a:br>
            <a:endParaRPr lang="fr-FR" sz="2400" b="1" dirty="0" smtClean="0">
              <a:solidFill>
                <a:srgbClr val="013A79"/>
              </a:solidFill>
              <a:latin typeface="Arial" charset="0"/>
              <a:cs typeface="Arial" charset="0"/>
            </a:endParaRPr>
          </a:p>
        </p:txBody>
      </p:sp>
      <p:sp>
        <p:nvSpPr>
          <p:cNvPr id="4" name="Rectangle 6"/>
          <p:cNvSpPr>
            <a:spLocks noChangeArrowheads="1"/>
          </p:cNvSpPr>
          <p:nvPr/>
        </p:nvSpPr>
        <p:spPr bwMode="auto">
          <a:xfrm>
            <a:off x="971550" y="4953000"/>
            <a:ext cx="74168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buFontTx/>
              <a:buNone/>
            </a:pPr>
            <a:endParaRPr lang="de-CH" altLang="fr-FR" sz="2200" dirty="0" smtClean="0">
              <a:latin typeface="Arial" charset="0"/>
            </a:endParaRPr>
          </a:p>
          <a:p>
            <a:pPr>
              <a:buFontTx/>
              <a:buNone/>
            </a:pPr>
            <a:r>
              <a:rPr lang="en-GB" altLang="fr-FR" sz="2200" dirty="0">
                <a:latin typeface="Arial" charset="0"/>
              </a:rPr>
              <a:t>			</a:t>
            </a:r>
          </a:p>
        </p:txBody>
      </p:sp>
    </p:spTree>
    <p:extLst>
      <p:ext uri="{BB962C8B-B14F-4D97-AF65-F5344CB8AC3E}">
        <p14:creationId xmlns:p14="http://schemas.microsoft.com/office/powerpoint/2010/main" val="36493901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Inhaltsplatzhalter 2"/>
          <p:cNvSpPr>
            <a:spLocks noGrp="1"/>
          </p:cNvSpPr>
          <p:nvPr>
            <p:ph idx="1"/>
          </p:nvPr>
        </p:nvSpPr>
        <p:spPr>
          <a:xfrm>
            <a:off x="755576" y="1196752"/>
            <a:ext cx="7772400" cy="4752528"/>
          </a:xfrm>
        </p:spPr>
        <p:txBody>
          <a:bodyPr>
            <a:normAutofit fontScale="92500"/>
          </a:bodyPr>
          <a:lstStyle/>
          <a:p>
            <a:pPr>
              <a:buNone/>
            </a:pPr>
            <a:r>
              <a:rPr lang="tr-TR" altLang="fr-FR" sz="2800" b="1" dirty="0" smtClean="0">
                <a:solidFill>
                  <a:schemeClr val="accent2"/>
                </a:solidFill>
                <a:latin typeface="Arial" charset="0"/>
                <a:cs typeface="Arial" charset="0"/>
              </a:rPr>
              <a:t>Çeşitlilik Politikası</a:t>
            </a:r>
            <a:endParaRPr lang="de-CH" altLang="fr-FR" sz="2800" b="1" dirty="0" smtClean="0">
              <a:solidFill>
                <a:schemeClr val="accent2"/>
              </a:solidFill>
              <a:latin typeface="Arial" charset="0"/>
              <a:cs typeface="Arial" charset="0"/>
            </a:endParaRPr>
          </a:p>
          <a:p>
            <a:pPr>
              <a:buNone/>
            </a:pPr>
            <a:endParaRPr lang="de-CH" altLang="fr-FR" sz="2800" b="1" dirty="0" smtClean="0">
              <a:solidFill>
                <a:schemeClr val="accent2"/>
              </a:solidFill>
              <a:latin typeface="Arial" charset="0"/>
              <a:cs typeface="Arial" charset="0"/>
            </a:endParaRPr>
          </a:p>
          <a:p>
            <a:r>
              <a:rPr lang="tr-TR" sz="2800" dirty="0" smtClean="0">
                <a:latin typeface="Arial" pitchFamily="34" charset="0"/>
                <a:cs typeface="Arial" pitchFamily="34" charset="0"/>
              </a:rPr>
              <a:t>Beyanlar, politikanın hedeflerini, nasıl uygulandığını ve sonuçlarını ortaya koyacaktır.</a:t>
            </a:r>
            <a:endParaRPr lang="en-US" sz="2800" dirty="0" smtClean="0">
              <a:latin typeface="Arial" pitchFamily="34" charset="0"/>
              <a:cs typeface="Arial" pitchFamily="34" charset="0"/>
            </a:endParaRPr>
          </a:p>
          <a:p>
            <a:pPr>
              <a:buNone/>
            </a:pPr>
            <a:endParaRPr lang="en-US" sz="2800" dirty="0" smtClean="0">
              <a:latin typeface="Arial" pitchFamily="34" charset="0"/>
              <a:cs typeface="Arial" pitchFamily="34" charset="0"/>
            </a:endParaRPr>
          </a:p>
          <a:p>
            <a:r>
              <a:rPr lang="tr-TR" sz="2800" dirty="0" smtClean="0">
                <a:latin typeface="Arial" pitchFamily="34" charset="0"/>
                <a:cs typeface="Arial" pitchFamily="34" charset="0"/>
              </a:rPr>
              <a:t>Çeşitlilik politikası bulunmayan şirketler, bunun için bir gerekçe göstermek durumunda kalacaktır.</a:t>
            </a:r>
            <a:endParaRPr lang="en-US" sz="2800" dirty="0" smtClean="0">
              <a:latin typeface="Arial" pitchFamily="34" charset="0"/>
              <a:cs typeface="Arial" pitchFamily="34" charset="0"/>
            </a:endParaRPr>
          </a:p>
          <a:p>
            <a:pPr marL="0" indent="0">
              <a:buNone/>
            </a:pPr>
            <a:endParaRPr lang="en-US" sz="2800" dirty="0" smtClean="0">
              <a:latin typeface="Arial" pitchFamily="34" charset="0"/>
              <a:cs typeface="Arial" pitchFamily="34" charset="0"/>
            </a:endParaRPr>
          </a:p>
          <a:p>
            <a:r>
              <a:rPr lang="tr-TR" sz="2800" dirty="0" smtClean="0">
                <a:latin typeface="Arial" pitchFamily="34" charset="0"/>
                <a:cs typeface="Arial" pitchFamily="34" charset="0"/>
              </a:rPr>
              <a:t>Denetçiler, finansal olmayan bilgilerin verilip verilmediğini kontrol edecektir.</a:t>
            </a:r>
            <a:endParaRPr lang="en-US" altLang="fr-FR" sz="2800" dirty="0" smtClean="0">
              <a:latin typeface="Arial" pitchFamily="34" charset="0"/>
              <a:cs typeface="Arial" pitchFamily="34" charset="0"/>
            </a:endParaRPr>
          </a:p>
          <a:p>
            <a:pPr>
              <a:buNone/>
            </a:pPr>
            <a:endParaRPr lang="en-GB" altLang="fr-FR" sz="2000" dirty="0" smtClean="0">
              <a:latin typeface="Arial" charset="0"/>
              <a:cs typeface="Arial" charset="0"/>
            </a:endParaRPr>
          </a:p>
          <a:p>
            <a:pPr>
              <a:buNone/>
            </a:pPr>
            <a:endParaRPr lang="de-CH" altLang="fr-FR" dirty="0" smtClean="0"/>
          </a:p>
        </p:txBody>
      </p:sp>
      <p:sp>
        <p:nvSpPr>
          <p:cNvPr id="4" name="Foliennummernplatzhalter 3"/>
          <p:cNvSpPr>
            <a:spLocks noGrp="1"/>
          </p:cNvSpPr>
          <p:nvPr>
            <p:ph type="sldNum" sz="quarter" idx="12"/>
          </p:nvPr>
        </p:nvSpPr>
        <p:spPr/>
        <p:txBody>
          <a:bodyPr/>
          <a:lstStyle/>
          <a:p>
            <a:pPr>
              <a:defRPr/>
            </a:pPr>
            <a:fld id="{2403EA75-5D32-4C9E-ABC8-87AC7B055DF4}" type="slidenum">
              <a:rPr lang="fr-FR" smtClean="0"/>
              <a:pPr>
                <a:defRPr/>
              </a:pPr>
              <a:t>10</a:t>
            </a:fld>
            <a:endParaRPr lang="fr-FR" dirty="0"/>
          </a:p>
        </p:txBody>
      </p:sp>
    </p:spTree>
    <p:extLst>
      <p:ext uri="{BB962C8B-B14F-4D97-AF65-F5344CB8AC3E}">
        <p14:creationId xmlns:p14="http://schemas.microsoft.com/office/powerpoint/2010/main" val="13260059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Inhaltsplatzhalter 2"/>
          <p:cNvSpPr>
            <a:spLocks noGrp="1"/>
          </p:cNvSpPr>
          <p:nvPr>
            <p:ph idx="1"/>
          </p:nvPr>
        </p:nvSpPr>
        <p:spPr>
          <a:xfrm>
            <a:off x="683568" y="1412776"/>
            <a:ext cx="7772400" cy="5040560"/>
          </a:xfrm>
        </p:spPr>
        <p:txBody>
          <a:bodyPr>
            <a:normAutofit lnSpcReduction="10000"/>
          </a:bodyPr>
          <a:lstStyle/>
          <a:p>
            <a:pPr marL="0" indent="0">
              <a:buFontTx/>
              <a:buNone/>
              <a:defRPr/>
            </a:pPr>
            <a:r>
              <a:rPr lang="tr-TR" altLang="fr-FR" sz="2400" b="1" dirty="0" smtClean="0">
                <a:solidFill>
                  <a:schemeClr val="accent2"/>
                </a:solidFill>
                <a:latin typeface="Arial" charset="0"/>
                <a:cs typeface="Arial" charset="0"/>
              </a:rPr>
              <a:t>Atılacak Adımlar</a:t>
            </a:r>
            <a:endParaRPr lang="en-GB" altLang="fr-FR" sz="2400" b="1" dirty="0" smtClean="0">
              <a:solidFill>
                <a:schemeClr val="accent2"/>
              </a:solidFill>
              <a:latin typeface="Arial" charset="0"/>
              <a:cs typeface="Arial" charset="0"/>
            </a:endParaRPr>
          </a:p>
          <a:p>
            <a:pPr>
              <a:buFontTx/>
              <a:buNone/>
              <a:defRPr/>
            </a:pPr>
            <a:endParaRPr lang="de-CH" altLang="fr-FR" sz="2400" dirty="0" smtClean="0">
              <a:latin typeface="Arial" charset="0"/>
              <a:cs typeface="Arial" charset="0"/>
            </a:endParaRPr>
          </a:p>
          <a:p>
            <a:pPr>
              <a:defRPr/>
            </a:pPr>
            <a:r>
              <a:rPr lang="tr-TR" altLang="fr-FR" sz="2400" dirty="0" smtClean="0">
                <a:latin typeface="Arial" charset="0"/>
                <a:cs typeface="Arial" charset="0"/>
              </a:rPr>
              <a:t>Usul gereği, anlaşmanın Avrupa Parlamentosu ve Konsey tarafından resmi olarak kabul edilmesi gerekmektedir.</a:t>
            </a:r>
            <a:endParaRPr lang="en-US" altLang="fr-FR" sz="2400" dirty="0" smtClean="0">
              <a:latin typeface="Arial" charset="0"/>
              <a:cs typeface="Arial" charset="0"/>
            </a:endParaRPr>
          </a:p>
          <a:p>
            <a:pPr marL="0" indent="0">
              <a:buNone/>
              <a:defRPr/>
            </a:pPr>
            <a:endParaRPr lang="en-US" altLang="fr-FR" sz="2400" dirty="0" smtClean="0">
              <a:latin typeface="Arial" charset="0"/>
              <a:cs typeface="Arial" charset="0"/>
            </a:endParaRPr>
          </a:p>
          <a:p>
            <a:pPr>
              <a:defRPr/>
            </a:pPr>
            <a:r>
              <a:rPr lang="tr-TR" altLang="fr-FR" sz="2400" dirty="0" smtClean="0">
                <a:latin typeface="Arial" charset="0"/>
                <a:cs typeface="Arial" charset="0"/>
              </a:rPr>
              <a:t>Avrupa Parlamentosu’nda Direktif için genel oylama 15 Nisan’da yapılacaktır ve daha sonra Konsey’in onayına sunulacaktır.</a:t>
            </a:r>
            <a:endParaRPr lang="tr-TR" altLang="fr-FR" sz="2400" dirty="0" smtClean="0">
              <a:solidFill>
                <a:srgbClr val="FF0000"/>
              </a:solidFill>
              <a:latin typeface="Arial" charset="0"/>
              <a:cs typeface="Arial" charset="0"/>
            </a:endParaRPr>
          </a:p>
          <a:p>
            <a:pPr marL="0" indent="0">
              <a:buNone/>
              <a:defRPr/>
            </a:pPr>
            <a:endParaRPr lang="en-US" altLang="fr-FR" sz="2400" dirty="0" smtClean="0">
              <a:latin typeface="Arial" charset="0"/>
              <a:cs typeface="Arial" charset="0"/>
            </a:endParaRPr>
          </a:p>
          <a:p>
            <a:pPr>
              <a:defRPr/>
            </a:pPr>
            <a:r>
              <a:rPr lang="tr-TR" altLang="fr-FR" sz="2400" dirty="0" smtClean="0">
                <a:latin typeface="Arial" charset="0"/>
                <a:cs typeface="Arial" charset="0"/>
              </a:rPr>
              <a:t>2014 yılı yaz döneminde, yeni AB Direktifi yürürlüğe girecektir.</a:t>
            </a:r>
            <a:r>
              <a:rPr lang="en-US" altLang="fr-FR" sz="2000" dirty="0" smtClean="0">
                <a:latin typeface="Arial" charset="0"/>
                <a:cs typeface="Arial" charset="0"/>
              </a:rPr>
              <a:t/>
            </a:r>
            <a:br>
              <a:rPr lang="en-US" altLang="fr-FR" sz="2000" dirty="0" smtClean="0">
                <a:latin typeface="Arial" charset="0"/>
                <a:cs typeface="Arial" charset="0"/>
              </a:rPr>
            </a:br>
            <a:r>
              <a:rPr lang="en-US" altLang="fr-FR" sz="2000" dirty="0" smtClean="0">
                <a:latin typeface="Arial" charset="0"/>
                <a:cs typeface="Arial" charset="0"/>
              </a:rPr>
              <a:t/>
            </a:r>
            <a:br>
              <a:rPr lang="en-US" altLang="fr-FR" sz="2000" dirty="0" smtClean="0">
                <a:latin typeface="Arial" charset="0"/>
                <a:cs typeface="Arial" charset="0"/>
              </a:rPr>
            </a:br>
            <a:endParaRPr lang="de-CH" altLang="fr-FR" sz="2000" dirty="0" smtClean="0">
              <a:latin typeface="Arial" charset="0"/>
              <a:cs typeface="Arial" charset="0"/>
            </a:endParaRPr>
          </a:p>
        </p:txBody>
      </p:sp>
      <p:sp>
        <p:nvSpPr>
          <p:cNvPr id="4" name="Foliennummernplatzhalter 3"/>
          <p:cNvSpPr>
            <a:spLocks noGrp="1"/>
          </p:cNvSpPr>
          <p:nvPr>
            <p:ph type="sldNum" sz="quarter" idx="12"/>
          </p:nvPr>
        </p:nvSpPr>
        <p:spPr/>
        <p:txBody>
          <a:bodyPr/>
          <a:lstStyle/>
          <a:p>
            <a:pPr>
              <a:defRPr/>
            </a:pPr>
            <a:fld id="{8B16785B-125F-43A7-BF21-8C03420A82C2}" type="slidenum">
              <a:rPr lang="fr-FR" smtClean="0"/>
              <a:pPr>
                <a:defRPr/>
              </a:pPr>
              <a:t>11</a:t>
            </a:fld>
            <a:endParaRPr lang="fr-FR" dirty="0"/>
          </a:p>
        </p:txBody>
      </p:sp>
    </p:spTree>
    <p:extLst>
      <p:ext uri="{BB962C8B-B14F-4D97-AF65-F5344CB8AC3E}">
        <p14:creationId xmlns:p14="http://schemas.microsoft.com/office/powerpoint/2010/main" val="27404269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Inhaltsplatzhalter 2"/>
          <p:cNvSpPr>
            <a:spLocks noGrp="1"/>
          </p:cNvSpPr>
          <p:nvPr>
            <p:ph idx="1"/>
          </p:nvPr>
        </p:nvSpPr>
        <p:spPr>
          <a:xfrm>
            <a:off x="683568" y="1196752"/>
            <a:ext cx="7772400" cy="5445224"/>
          </a:xfrm>
        </p:spPr>
        <p:txBody>
          <a:bodyPr>
            <a:normAutofit fontScale="92500" lnSpcReduction="20000"/>
          </a:bodyPr>
          <a:lstStyle/>
          <a:p>
            <a:pPr marL="0" indent="0">
              <a:buFontTx/>
              <a:buNone/>
              <a:defRPr/>
            </a:pPr>
            <a:r>
              <a:rPr lang="tr-TR" altLang="fr-FR" sz="2600" b="1" dirty="0" smtClean="0">
                <a:solidFill>
                  <a:schemeClr val="accent2"/>
                </a:solidFill>
                <a:latin typeface="Arial" charset="0"/>
                <a:cs typeface="Arial" charset="0"/>
              </a:rPr>
              <a:t>Atılacak Adımlar</a:t>
            </a:r>
            <a:endParaRPr lang="en-GB" altLang="fr-FR" sz="2600" b="1" dirty="0" smtClean="0">
              <a:solidFill>
                <a:schemeClr val="accent2"/>
              </a:solidFill>
              <a:latin typeface="Arial" charset="0"/>
              <a:cs typeface="Arial" charset="0"/>
            </a:endParaRPr>
          </a:p>
          <a:p>
            <a:pPr>
              <a:buFontTx/>
              <a:buNone/>
              <a:defRPr/>
            </a:pPr>
            <a:endParaRPr lang="de-CH" altLang="fr-FR" sz="2600" dirty="0" smtClean="0">
              <a:latin typeface="Arial" charset="0"/>
              <a:cs typeface="Arial" charset="0"/>
            </a:endParaRPr>
          </a:p>
          <a:p>
            <a:pPr>
              <a:defRPr/>
            </a:pPr>
            <a:r>
              <a:rPr lang="tr-TR" altLang="fr-FR" sz="2600" dirty="0" smtClean="0">
                <a:latin typeface="Arial" charset="0"/>
                <a:cs typeface="Arial" charset="0"/>
              </a:rPr>
              <a:t>Avrupa Komisyonu, Direktif’in kabul edilmesini takiben iki yıl içinde, </a:t>
            </a:r>
            <a:r>
              <a:rPr lang="tr-TR" altLang="fr-FR" sz="2600" dirty="0" smtClean="0">
                <a:solidFill>
                  <a:srgbClr val="FF0000"/>
                </a:solidFill>
                <a:latin typeface="Arial" charset="0"/>
                <a:cs typeface="Arial" charset="0"/>
              </a:rPr>
              <a:t>finansal olmayan, </a:t>
            </a:r>
            <a:r>
              <a:rPr lang="tr-TR" altLang="fr-FR" sz="2600" dirty="0" smtClean="0">
                <a:latin typeface="Arial" charset="0"/>
                <a:cs typeface="Arial" charset="0"/>
              </a:rPr>
              <a:t>genel ve </a:t>
            </a:r>
            <a:r>
              <a:rPr lang="tr-TR" altLang="fr-FR" sz="2600" dirty="0" err="1" smtClean="0">
                <a:latin typeface="Arial" charset="0"/>
                <a:cs typeface="Arial" charset="0"/>
              </a:rPr>
              <a:t>sektörel</a:t>
            </a:r>
            <a:r>
              <a:rPr lang="tr-TR" altLang="fr-FR" sz="2600" dirty="0" smtClean="0">
                <a:latin typeface="Arial" charset="0"/>
                <a:cs typeface="Arial" charset="0"/>
              </a:rPr>
              <a:t> temel performans göstergelerini (KPI) kapsayan, bağlayıcı olmayan kılavuz ilkeler hazırlayacaktır.</a:t>
            </a:r>
          </a:p>
          <a:p>
            <a:pPr>
              <a:defRPr/>
            </a:pPr>
            <a:r>
              <a:rPr lang="tr-TR" altLang="fr-FR" sz="2600" dirty="0" smtClean="0">
                <a:latin typeface="Arial" charset="0"/>
                <a:cs typeface="Arial" charset="0"/>
              </a:rPr>
              <a:t>Üye devletlerin Direktif’i, iç hukuklarına yansıtmak için iki yıl süreleri olacaktır. Bir yıl geçiş süresi verilecektir.</a:t>
            </a:r>
            <a:endParaRPr lang="en-US" altLang="fr-FR" sz="2600" dirty="0" smtClean="0">
              <a:latin typeface="Arial" charset="0"/>
              <a:cs typeface="Arial" charset="0"/>
            </a:endParaRPr>
          </a:p>
          <a:p>
            <a:pPr>
              <a:defRPr/>
            </a:pPr>
            <a:r>
              <a:rPr lang="tr-TR" altLang="fr-FR" sz="2600" dirty="0" smtClean="0">
                <a:latin typeface="Arial" charset="0"/>
                <a:cs typeface="Arial" charset="0"/>
              </a:rPr>
              <a:t>Böylece, Avrupa’daki büyük şirketlerin finansal olmayan bilginin raporlanmasına ilişkin yasal yükümlülüğü  </a:t>
            </a:r>
            <a:r>
              <a:rPr lang="tr-TR" altLang="fr-FR" sz="2600" u="sng" dirty="0" smtClean="0">
                <a:latin typeface="Arial" charset="0"/>
                <a:cs typeface="Arial" charset="0"/>
              </a:rPr>
              <a:t>2017</a:t>
            </a:r>
            <a:r>
              <a:rPr lang="tr-TR" altLang="fr-FR" sz="2600" dirty="0" smtClean="0">
                <a:latin typeface="Arial" charset="0"/>
                <a:cs typeface="Arial" charset="0"/>
              </a:rPr>
              <a:t> yılından itibaren hayata geçmiş olacaktır.</a:t>
            </a:r>
            <a:r>
              <a:rPr lang="en-US" altLang="fr-FR" sz="2000" dirty="0" smtClean="0">
                <a:latin typeface="Arial" charset="0"/>
                <a:cs typeface="Arial" charset="0"/>
              </a:rPr>
              <a:t/>
            </a:r>
            <a:br>
              <a:rPr lang="en-US" altLang="fr-FR" sz="2000" dirty="0" smtClean="0">
                <a:latin typeface="Arial" charset="0"/>
                <a:cs typeface="Arial" charset="0"/>
              </a:rPr>
            </a:br>
            <a:r>
              <a:rPr lang="en-US" altLang="fr-FR" sz="2000" dirty="0" smtClean="0">
                <a:latin typeface="Arial" charset="0"/>
                <a:cs typeface="Arial" charset="0"/>
              </a:rPr>
              <a:t/>
            </a:r>
            <a:br>
              <a:rPr lang="en-US" altLang="fr-FR" sz="2000" dirty="0" smtClean="0">
                <a:latin typeface="Arial" charset="0"/>
                <a:cs typeface="Arial" charset="0"/>
              </a:rPr>
            </a:br>
            <a:endParaRPr lang="de-CH" altLang="fr-FR" sz="2000" dirty="0" smtClean="0">
              <a:latin typeface="Arial" charset="0"/>
              <a:cs typeface="Arial" charset="0"/>
            </a:endParaRPr>
          </a:p>
        </p:txBody>
      </p:sp>
      <p:sp>
        <p:nvSpPr>
          <p:cNvPr id="4" name="Foliennummernplatzhalter 3"/>
          <p:cNvSpPr>
            <a:spLocks noGrp="1"/>
          </p:cNvSpPr>
          <p:nvPr>
            <p:ph type="sldNum" sz="quarter" idx="12"/>
          </p:nvPr>
        </p:nvSpPr>
        <p:spPr/>
        <p:txBody>
          <a:bodyPr/>
          <a:lstStyle/>
          <a:p>
            <a:pPr>
              <a:defRPr/>
            </a:pPr>
            <a:fld id="{8B16785B-125F-43A7-BF21-8C03420A82C2}" type="slidenum">
              <a:rPr lang="fr-FR" smtClean="0"/>
              <a:pPr>
                <a:defRPr/>
              </a:pPr>
              <a:t>12</a:t>
            </a:fld>
            <a:endParaRPr lang="fr-FR" dirty="0"/>
          </a:p>
        </p:txBody>
      </p:sp>
    </p:spTree>
    <p:extLst>
      <p:ext uri="{BB962C8B-B14F-4D97-AF65-F5344CB8AC3E}">
        <p14:creationId xmlns:p14="http://schemas.microsoft.com/office/powerpoint/2010/main" val="1892039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340768"/>
            <a:ext cx="7772400" cy="5040560"/>
          </a:xfrm>
        </p:spPr>
        <p:txBody>
          <a:bodyPr>
            <a:normAutofit fontScale="92500" lnSpcReduction="10000"/>
          </a:bodyPr>
          <a:lstStyle/>
          <a:p>
            <a:pPr>
              <a:buFontTx/>
              <a:buNone/>
            </a:pPr>
            <a:r>
              <a:rPr lang="tr-TR" altLang="fr-FR" sz="2800" b="1" dirty="0" smtClean="0">
                <a:solidFill>
                  <a:schemeClr val="accent2"/>
                </a:solidFill>
                <a:latin typeface="Arial" charset="0"/>
                <a:cs typeface="Arial" charset="0"/>
              </a:rPr>
              <a:t>Bağlam</a:t>
            </a:r>
            <a:endParaRPr lang="de-CH" altLang="fr-FR" sz="2800" b="1" dirty="0" smtClean="0">
              <a:solidFill>
                <a:schemeClr val="accent2"/>
              </a:solidFill>
              <a:latin typeface="Arial" charset="0"/>
              <a:cs typeface="Arial" charset="0"/>
            </a:endParaRPr>
          </a:p>
          <a:p>
            <a:pPr>
              <a:buNone/>
            </a:pPr>
            <a:endParaRPr lang="de-CH" altLang="fr-FR" sz="2800" dirty="0" smtClean="0">
              <a:latin typeface="Arial" charset="0"/>
              <a:cs typeface="Arial" charset="0"/>
            </a:endParaRPr>
          </a:p>
          <a:p>
            <a:r>
              <a:rPr lang="tr-TR" altLang="fr-FR" sz="2800" dirty="0" smtClean="0">
                <a:latin typeface="Arial" charset="0"/>
                <a:cs typeface="Arial" charset="0"/>
              </a:rPr>
              <a:t>Avrupa Komisyonu, AB’nin Ekim 2011’de çıkardığı “2011-2014 Kurumsal Sosyal Sorumluluk Alanında Yeni bir AB stratejisi” isimli KSS stratejisinde, “</a:t>
            </a:r>
            <a:r>
              <a:rPr lang="tr-TR" altLang="fr-FR" sz="2800" i="1" dirty="0" smtClean="0">
                <a:latin typeface="Arial" charset="0"/>
                <a:cs typeface="Arial" charset="0"/>
              </a:rPr>
              <a:t>tüm sektörlerdeki şirketler tarafından sağlanan toplumsal ve çevresel bilgilerin şeffaflığı hususunda bir yasa teklifi</a:t>
            </a:r>
            <a:r>
              <a:rPr lang="tr-TR" altLang="fr-FR" sz="2800" dirty="0" smtClean="0">
                <a:latin typeface="Arial" charset="0"/>
                <a:cs typeface="Arial" charset="0"/>
              </a:rPr>
              <a:t>” hazırlanmasına </a:t>
            </a:r>
            <a:r>
              <a:rPr lang="tr-TR" altLang="fr-FR" sz="2800" dirty="0" smtClean="0">
                <a:solidFill>
                  <a:schemeClr val="tx2"/>
                </a:solidFill>
                <a:latin typeface="Arial" charset="0"/>
                <a:cs typeface="Arial" charset="0"/>
              </a:rPr>
              <a:t>yönelik çağrıda bulundu</a:t>
            </a:r>
            <a:r>
              <a:rPr lang="tr-TR" altLang="fr-FR" sz="2800" dirty="0" smtClean="0">
                <a:latin typeface="Arial" charset="0"/>
                <a:cs typeface="Arial" charset="0"/>
              </a:rPr>
              <a:t>.</a:t>
            </a:r>
            <a:endParaRPr lang="en-US" altLang="fr-FR" sz="2800" dirty="0" smtClean="0">
              <a:latin typeface="Arial" charset="0"/>
              <a:cs typeface="Arial" charset="0"/>
            </a:endParaRPr>
          </a:p>
          <a:p>
            <a:r>
              <a:rPr lang="tr-TR" altLang="fr-FR" sz="2800" dirty="0" smtClean="0">
                <a:latin typeface="Arial" charset="0"/>
                <a:cs typeface="Arial" charset="0"/>
              </a:rPr>
              <a:t>Avrupa Komisyonu’nun 16 Nisan 2013 Tarihli Direktif Teklifi </a:t>
            </a:r>
            <a:endParaRPr lang="en-US" altLang="fr-FR" sz="2800" dirty="0" smtClean="0">
              <a:latin typeface="Arial" charset="0"/>
              <a:cs typeface="Arial" charset="0"/>
            </a:endParaRPr>
          </a:p>
          <a:p>
            <a:pPr>
              <a:buNone/>
            </a:pPr>
            <a:endParaRPr lang="en-US" altLang="fr-FR" sz="2400" dirty="0" smtClean="0">
              <a:latin typeface="Arial" charset="0"/>
              <a:cs typeface="Arial" charset="0"/>
            </a:endParaRPr>
          </a:p>
          <a:p>
            <a:pPr>
              <a:buFontTx/>
              <a:buNone/>
            </a:pPr>
            <a:r>
              <a:rPr lang="en-GB" altLang="fr-FR" sz="2000" dirty="0" smtClean="0">
                <a:latin typeface="Arial" charset="0"/>
                <a:cs typeface="Arial" charset="0"/>
              </a:rPr>
              <a:t> </a:t>
            </a:r>
            <a:endParaRPr lang="en-GB" altLang="fr-FR" sz="2000" b="1" dirty="0" smtClean="0">
              <a:latin typeface="Arial" charset="0"/>
              <a:cs typeface="Arial"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2</a:t>
            </a:fld>
            <a:endParaRPr lang="fr-FR" dirty="0"/>
          </a:p>
        </p:txBody>
      </p:sp>
    </p:spTree>
    <p:extLst>
      <p:ext uri="{BB962C8B-B14F-4D97-AF65-F5344CB8AC3E}">
        <p14:creationId xmlns:p14="http://schemas.microsoft.com/office/powerpoint/2010/main" val="252070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412776"/>
            <a:ext cx="7772400" cy="4320480"/>
          </a:xfrm>
        </p:spPr>
        <p:txBody>
          <a:bodyPr>
            <a:normAutofit fontScale="92500" lnSpcReduction="20000"/>
          </a:bodyPr>
          <a:lstStyle/>
          <a:p>
            <a:pPr>
              <a:buFontTx/>
              <a:buNone/>
            </a:pPr>
            <a:r>
              <a:rPr lang="tr-TR" altLang="fr-FR" sz="2800" b="1" dirty="0" smtClean="0">
                <a:solidFill>
                  <a:schemeClr val="accent2"/>
                </a:solidFill>
                <a:latin typeface="Arial" charset="0"/>
                <a:cs typeface="Arial" charset="0"/>
              </a:rPr>
              <a:t>Bağlam</a:t>
            </a:r>
            <a:endParaRPr lang="de-CH" altLang="fr-FR" sz="2800" b="1" dirty="0" smtClean="0">
              <a:solidFill>
                <a:schemeClr val="accent2"/>
              </a:solidFill>
              <a:latin typeface="Arial" charset="0"/>
              <a:cs typeface="Arial" charset="0"/>
            </a:endParaRPr>
          </a:p>
          <a:p>
            <a:pPr>
              <a:buNone/>
            </a:pPr>
            <a:endParaRPr lang="de-CH" altLang="fr-FR" sz="900" dirty="0" smtClean="0">
              <a:latin typeface="Arial" charset="0"/>
              <a:cs typeface="Arial" charset="0"/>
            </a:endParaRPr>
          </a:p>
          <a:p>
            <a:r>
              <a:rPr lang="tr-TR" altLang="fr-FR" sz="2800" dirty="0" smtClean="0">
                <a:latin typeface="Arial" charset="0"/>
                <a:cs typeface="Arial" charset="0"/>
              </a:rPr>
              <a:t>26 Şubat 2014 tarihinde, Avrupa Parlamentosu ve Konsey arasında siyasi bir fikir birliği sağlandı.</a:t>
            </a:r>
            <a:endParaRPr lang="en-US" altLang="fr-FR" sz="2800" dirty="0" smtClean="0">
              <a:latin typeface="Arial" charset="0"/>
              <a:cs typeface="Arial" charset="0"/>
            </a:endParaRPr>
          </a:p>
          <a:p>
            <a:r>
              <a:rPr lang="tr-TR" altLang="fr-FR" sz="2800" dirty="0" smtClean="0">
                <a:latin typeface="Arial" charset="0"/>
                <a:cs typeface="Arial" charset="0"/>
              </a:rPr>
              <a:t>Direktifin hala resmi bir şekilde uygulanmaya devam etmesi gerekmektedir (15 Nisan 2014’te Avrupa Parlamentosu’nda oylama yapılacaktır.) </a:t>
            </a:r>
            <a:endParaRPr lang="en-US" altLang="fr-FR" sz="2800" dirty="0" smtClean="0">
              <a:latin typeface="Arial" charset="0"/>
              <a:cs typeface="Arial" charset="0"/>
            </a:endParaRPr>
          </a:p>
          <a:p>
            <a:r>
              <a:rPr lang="tr-TR" altLang="fr-FR" sz="2800" dirty="0" smtClean="0">
                <a:latin typeface="Arial" charset="0"/>
                <a:cs typeface="Arial" charset="0"/>
              </a:rPr>
              <a:t>Finansal olmayan raporlamaya ilişkin hükümler, 26 Haziran 2013 tarihinde kabul edilen AB “Muhasebe Direktifleri”ne (2013/34/AB) dahil edilecektir.</a:t>
            </a:r>
            <a:endParaRPr lang="en-GB" altLang="fr-FR" sz="2800" dirty="0" smtClean="0">
              <a:latin typeface="Arial" charset="0"/>
              <a:cs typeface="Arial" charset="0"/>
            </a:endParaRPr>
          </a:p>
          <a:p>
            <a:pPr>
              <a:buFontTx/>
              <a:buNone/>
            </a:pPr>
            <a:r>
              <a:rPr lang="en-GB" altLang="fr-FR" sz="2000" dirty="0" smtClean="0">
                <a:latin typeface="Arial" charset="0"/>
                <a:cs typeface="Arial" charset="0"/>
              </a:rPr>
              <a:t> </a:t>
            </a: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3</a:t>
            </a:fld>
            <a:endParaRPr lang="fr-FR" dirty="0"/>
          </a:p>
        </p:txBody>
      </p:sp>
    </p:spTree>
    <p:extLst>
      <p:ext uri="{BB962C8B-B14F-4D97-AF65-F5344CB8AC3E}">
        <p14:creationId xmlns:p14="http://schemas.microsoft.com/office/powerpoint/2010/main" val="6520422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4213" y="1484312"/>
            <a:ext cx="7772400" cy="4825007"/>
          </a:xfrm>
        </p:spPr>
        <p:txBody>
          <a:bodyPr>
            <a:normAutofit fontScale="92500"/>
          </a:bodyPr>
          <a:lstStyle/>
          <a:p>
            <a:pPr>
              <a:buNone/>
            </a:pPr>
            <a:r>
              <a:rPr lang="tr-TR" altLang="fr-FR" sz="2800" b="1" dirty="0" smtClean="0">
                <a:solidFill>
                  <a:schemeClr val="accent2"/>
                </a:solidFill>
                <a:latin typeface="Arial" charset="0"/>
                <a:cs typeface="Arial" charset="0"/>
              </a:rPr>
              <a:t>Hangi şirketlerin rapor sunmaları gerekecektir</a:t>
            </a:r>
            <a:r>
              <a:rPr lang="en-US" altLang="fr-FR" sz="2800" b="1" dirty="0" smtClean="0">
                <a:solidFill>
                  <a:schemeClr val="accent2"/>
                </a:solidFill>
                <a:latin typeface="Arial" charset="0"/>
                <a:cs typeface="Arial" charset="0"/>
              </a:rPr>
              <a:t>?</a:t>
            </a:r>
          </a:p>
          <a:p>
            <a:pPr>
              <a:buNone/>
            </a:pPr>
            <a:endParaRPr lang="en-US" sz="2800" dirty="0" smtClean="0"/>
          </a:p>
          <a:p>
            <a:r>
              <a:rPr lang="tr-TR" sz="2800" dirty="0" smtClean="0">
                <a:latin typeface="Arial" pitchFamily="34" charset="0"/>
                <a:cs typeface="Arial" pitchFamily="34" charset="0"/>
              </a:rPr>
              <a:t>Yeni hükümler, </a:t>
            </a:r>
            <a:r>
              <a:rPr lang="tr-TR" sz="2800" u="sng" dirty="0" smtClean="0">
                <a:latin typeface="Arial" pitchFamily="34" charset="0"/>
                <a:cs typeface="Arial" pitchFamily="34" charset="0"/>
              </a:rPr>
              <a:t>500’den fazla çalışanı bulunan “kamu yararına çalışan kurumlar” </a:t>
            </a:r>
            <a:r>
              <a:rPr lang="tr-TR" sz="2800" dirty="0" smtClean="0">
                <a:latin typeface="Arial" pitchFamily="34" charset="0"/>
                <a:cs typeface="Arial" pitchFamily="34" charset="0"/>
              </a:rPr>
              <a:t>için geçerli olacaktır</a:t>
            </a:r>
            <a:r>
              <a:rPr lang="en-US" sz="2800" dirty="0" smtClean="0">
                <a:latin typeface="Arial" pitchFamily="34" charset="0"/>
                <a:cs typeface="Arial" pitchFamily="34" charset="0"/>
              </a:rPr>
              <a:t>.</a:t>
            </a:r>
          </a:p>
          <a:p>
            <a:r>
              <a:rPr lang="tr-TR" sz="2800" dirty="0" smtClean="0">
                <a:latin typeface="Arial" pitchFamily="34" charset="0"/>
                <a:cs typeface="Arial" pitchFamily="34" charset="0"/>
              </a:rPr>
              <a:t>Kamu yararına çalışan kurumlar, listede yer alan teşebbüsler, bankalar, sigorta şirketleri gibi kurumlardır. AB üye devletleri, “işletmelerinin niteliği, büyüklüğü ve çalışan sayılarından dolayı kamu ile önemli ölçüde ilgili olan” teşebbüslerin kapsamını açma hakkına sahiptir. </a:t>
            </a:r>
            <a:endParaRPr lang="en-US" sz="2800" dirty="0" smtClean="0">
              <a:latin typeface="Arial" pitchFamily="34" charset="0"/>
              <a:cs typeface="Arial" pitchFamily="34" charset="0"/>
            </a:endParaRPr>
          </a:p>
          <a:p>
            <a:pPr marL="0" indent="0">
              <a:buNone/>
              <a:defRPr/>
            </a:pPr>
            <a:endParaRPr lang="de-CH" dirty="0" smtClean="0"/>
          </a:p>
          <a:p>
            <a:pPr>
              <a:defRPr/>
            </a:pPr>
            <a:endParaRPr lang="de-CH" dirty="0"/>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4</a:t>
            </a:fld>
            <a:endParaRPr lang="fr-FR" dirty="0"/>
          </a:p>
        </p:txBody>
      </p:sp>
    </p:spTree>
    <p:extLst>
      <p:ext uri="{BB962C8B-B14F-4D97-AF65-F5344CB8AC3E}">
        <p14:creationId xmlns:p14="http://schemas.microsoft.com/office/powerpoint/2010/main" val="9215707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4213" y="1484313"/>
            <a:ext cx="7772400" cy="4114800"/>
          </a:xfrm>
        </p:spPr>
        <p:txBody>
          <a:bodyPr/>
          <a:lstStyle/>
          <a:p>
            <a:pPr>
              <a:buNone/>
            </a:pPr>
            <a:r>
              <a:rPr lang="tr-TR" altLang="fr-FR" sz="2400" b="1" dirty="0" smtClean="0">
                <a:solidFill>
                  <a:schemeClr val="accent2"/>
                </a:solidFill>
                <a:latin typeface="Arial" charset="0"/>
                <a:cs typeface="Arial" charset="0"/>
              </a:rPr>
              <a:t>Hangi şirketlerin rapor sunmaları gerekecektir</a:t>
            </a:r>
            <a:r>
              <a:rPr lang="en-US" altLang="fr-FR" sz="2400" b="1" dirty="0" smtClean="0">
                <a:solidFill>
                  <a:schemeClr val="accent2"/>
                </a:solidFill>
                <a:latin typeface="Arial" charset="0"/>
                <a:cs typeface="Arial" charset="0"/>
              </a:rPr>
              <a:t>?</a:t>
            </a:r>
          </a:p>
          <a:p>
            <a:pPr>
              <a:buNone/>
            </a:pPr>
            <a:endParaRPr lang="en-US" sz="2400" dirty="0" smtClean="0">
              <a:latin typeface="Arial" pitchFamily="34" charset="0"/>
              <a:cs typeface="Arial" pitchFamily="34" charset="0"/>
            </a:endParaRPr>
          </a:p>
          <a:p>
            <a:r>
              <a:rPr lang="tr-TR" sz="2400" dirty="0" smtClean="0">
                <a:latin typeface="Arial" pitchFamily="34" charset="0"/>
                <a:cs typeface="Arial" pitchFamily="34" charset="0"/>
              </a:rPr>
              <a:t>Bu sebeple, </a:t>
            </a:r>
            <a:r>
              <a:rPr lang="tr-TR" sz="2400" u="sng" dirty="0" smtClean="0">
                <a:latin typeface="Arial" pitchFamily="34" charset="0"/>
                <a:cs typeface="Arial" pitchFamily="34" charset="0"/>
              </a:rPr>
              <a:t>küçük ve orta büyüklükteki işletmeler (KOBİ) </a:t>
            </a:r>
            <a:r>
              <a:rPr lang="tr-TR" sz="2400" dirty="0" smtClean="0">
                <a:latin typeface="Arial" pitchFamily="34" charset="0"/>
                <a:cs typeface="Arial" pitchFamily="34" charset="0"/>
              </a:rPr>
              <a:t>yeni raporlama yükümlülüğünden </a:t>
            </a:r>
            <a:r>
              <a:rPr lang="tr-TR" sz="2400" u="sng" dirty="0" smtClean="0">
                <a:latin typeface="Arial" pitchFamily="34" charset="0"/>
                <a:cs typeface="Arial" pitchFamily="34" charset="0"/>
              </a:rPr>
              <a:t>muaf tutulmaktadır</a:t>
            </a:r>
            <a:r>
              <a:rPr lang="tr-TR" sz="2400" dirty="0" smtClean="0">
                <a:latin typeface="Arial" pitchFamily="34" charset="0"/>
                <a:cs typeface="Arial" pitchFamily="34" charset="0"/>
              </a:rPr>
              <a:t>.</a:t>
            </a:r>
            <a:endParaRPr lang="en-US" sz="2400" dirty="0" smtClean="0">
              <a:latin typeface="Arial" pitchFamily="34" charset="0"/>
              <a:cs typeface="Arial" pitchFamily="34" charset="0"/>
            </a:endParaRPr>
          </a:p>
          <a:p>
            <a:pPr>
              <a:buNone/>
            </a:pPr>
            <a:endParaRPr lang="en-US" sz="2400" dirty="0" smtClean="0">
              <a:latin typeface="Arial" pitchFamily="34" charset="0"/>
              <a:cs typeface="Arial" pitchFamily="34" charset="0"/>
            </a:endParaRPr>
          </a:p>
          <a:p>
            <a:r>
              <a:rPr lang="tr-TR" sz="2400" dirty="0" smtClean="0">
                <a:latin typeface="Arial" pitchFamily="34" charset="0"/>
                <a:cs typeface="Arial" pitchFamily="34" charset="0"/>
              </a:rPr>
              <a:t>AB bünyesinde yaklaşık 6.000 kamu yararına çalışan kurum, bu Direktif kapsamına girmektedir.</a:t>
            </a:r>
            <a:endParaRPr lang="de-CH" dirty="0" smtClean="0"/>
          </a:p>
          <a:p>
            <a:pPr>
              <a:defRPr/>
            </a:pPr>
            <a:endParaRPr lang="de-CH" dirty="0"/>
          </a:p>
        </p:txBody>
      </p:sp>
      <p:sp>
        <p:nvSpPr>
          <p:cNvPr id="4" name="Foliennummernplatzhalter 3"/>
          <p:cNvSpPr>
            <a:spLocks noGrp="1"/>
          </p:cNvSpPr>
          <p:nvPr>
            <p:ph type="sldNum" sz="quarter" idx="12"/>
          </p:nvPr>
        </p:nvSpPr>
        <p:spPr/>
        <p:txBody>
          <a:bodyPr/>
          <a:lstStyle/>
          <a:p>
            <a:pPr>
              <a:defRPr/>
            </a:pPr>
            <a:fld id="{3245E29F-65B2-46D6-A94B-71F9C87379DA}" type="slidenum">
              <a:rPr lang="fr-FR" smtClean="0"/>
              <a:pPr>
                <a:defRPr/>
              </a:pPr>
              <a:t>5</a:t>
            </a:fld>
            <a:endParaRPr lang="fr-FR" dirty="0"/>
          </a:p>
        </p:txBody>
      </p:sp>
    </p:spTree>
    <p:extLst>
      <p:ext uri="{BB962C8B-B14F-4D97-AF65-F5344CB8AC3E}">
        <p14:creationId xmlns:p14="http://schemas.microsoft.com/office/powerpoint/2010/main" val="30114357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Inhaltsplatzhalter 2"/>
          <p:cNvSpPr>
            <a:spLocks noGrp="1"/>
          </p:cNvSpPr>
          <p:nvPr>
            <p:ph idx="1"/>
          </p:nvPr>
        </p:nvSpPr>
        <p:spPr>
          <a:xfrm>
            <a:off x="684213" y="1412874"/>
            <a:ext cx="7772400" cy="5040461"/>
          </a:xfrm>
        </p:spPr>
        <p:txBody>
          <a:bodyPr/>
          <a:lstStyle/>
          <a:p>
            <a:pPr>
              <a:buNone/>
            </a:pPr>
            <a:r>
              <a:rPr lang="tr-TR" altLang="fr-FR" sz="2400" b="1" dirty="0" smtClean="0">
                <a:solidFill>
                  <a:schemeClr val="accent2"/>
                </a:solidFill>
                <a:latin typeface="Arial" charset="0"/>
                <a:cs typeface="Arial" charset="0"/>
              </a:rPr>
              <a:t>Şirketler hangi konularda rapor sunacaktır</a:t>
            </a:r>
            <a:r>
              <a:rPr lang="en-US" altLang="fr-FR" sz="2400" b="1" dirty="0" smtClean="0">
                <a:solidFill>
                  <a:schemeClr val="accent2"/>
                </a:solidFill>
                <a:latin typeface="Arial" charset="0"/>
                <a:cs typeface="Arial" charset="0"/>
              </a:rPr>
              <a:t>?</a:t>
            </a:r>
          </a:p>
          <a:p>
            <a:pPr>
              <a:buNone/>
            </a:pPr>
            <a:endParaRPr lang="en-US" sz="2400" dirty="0" smtClean="0">
              <a:latin typeface="Arial" pitchFamily="34" charset="0"/>
              <a:cs typeface="Arial" pitchFamily="34" charset="0"/>
            </a:endParaRPr>
          </a:p>
          <a:p>
            <a:r>
              <a:rPr lang="tr-TR" sz="2400" dirty="0" smtClean="0">
                <a:latin typeface="Arial" pitchFamily="34" charset="0"/>
                <a:cs typeface="Arial" pitchFamily="34" charset="0"/>
              </a:rPr>
              <a:t>Direktif, AB ülkelerindeki şirketlerin </a:t>
            </a:r>
            <a:r>
              <a:rPr lang="tr-TR" sz="2400" u="sng" dirty="0" smtClean="0">
                <a:latin typeface="Arial" pitchFamily="34" charset="0"/>
                <a:cs typeface="Arial" pitchFamily="34" charset="0"/>
              </a:rPr>
              <a:t>her yıl</a:t>
            </a:r>
            <a:r>
              <a:rPr lang="tr-TR" sz="2400" dirty="0" smtClean="0">
                <a:latin typeface="Arial" pitchFamily="34" charset="0"/>
                <a:cs typeface="Arial" pitchFamily="34" charset="0"/>
              </a:rPr>
              <a:t>, yıllık raporlarında veya ayrı bir sürdürülebilirlik raporunda aşağıdaki hususlara ilişkin beyanda bulunmasını şart koşmaktadır:</a:t>
            </a:r>
          </a:p>
          <a:p>
            <a:endParaRPr lang="en-US" sz="2400" dirty="0" smtClean="0">
              <a:latin typeface="Arial" pitchFamily="34" charset="0"/>
              <a:cs typeface="Arial" pitchFamily="34" charset="0"/>
            </a:endParaRPr>
          </a:p>
          <a:p>
            <a:pPr lvl="1"/>
            <a:r>
              <a:rPr lang="tr-TR" sz="2000" dirty="0" smtClean="0">
                <a:latin typeface="Arial" pitchFamily="34" charset="0"/>
                <a:cs typeface="Arial" pitchFamily="34" charset="0"/>
              </a:rPr>
              <a:t>çevresel, toplumsal konular ve çalışanlarla ilgili hususlar</a:t>
            </a:r>
            <a:r>
              <a:rPr lang="en-US" sz="2000" dirty="0" smtClean="0">
                <a:latin typeface="Arial" pitchFamily="34" charset="0"/>
                <a:cs typeface="Arial" pitchFamily="34" charset="0"/>
              </a:rPr>
              <a:t>, </a:t>
            </a:r>
          </a:p>
          <a:p>
            <a:pPr lvl="1"/>
            <a:r>
              <a:rPr lang="tr-TR" sz="2000" dirty="0" smtClean="0">
                <a:latin typeface="Arial" pitchFamily="34" charset="0"/>
                <a:cs typeface="Arial" pitchFamily="34" charset="0"/>
              </a:rPr>
              <a:t>insan haklarına saygı</a:t>
            </a:r>
            <a:r>
              <a:rPr lang="en-US" sz="2000" dirty="0" smtClean="0">
                <a:latin typeface="Arial" pitchFamily="34" charset="0"/>
                <a:cs typeface="Arial" pitchFamily="34" charset="0"/>
              </a:rPr>
              <a:t>, </a:t>
            </a:r>
          </a:p>
          <a:p>
            <a:pPr lvl="1"/>
            <a:r>
              <a:rPr lang="tr-TR" sz="2000" dirty="0" smtClean="0">
                <a:latin typeface="Arial" pitchFamily="34" charset="0"/>
                <a:cs typeface="Arial" pitchFamily="34" charset="0"/>
              </a:rPr>
              <a:t>rüşvet ve yolsuzlukla mücadele</a:t>
            </a:r>
          </a:p>
          <a:p>
            <a:pPr lvl="1"/>
            <a:endParaRPr lang="tr-TR" sz="2000" dirty="0" smtClean="0">
              <a:latin typeface="Arial" pitchFamily="34" charset="0"/>
              <a:cs typeface="Arial" pitchFamily="34" charset="0"/>
            </a:endParaRPr>
          </a:p>
          <a:p>
            <a:pPr lvl="1">
              <a:buNone/>
            </a:pPr>
            <a:r>
              <a:rPr lang="tr-TR" sz="2400" dirty="0" smtClean="0">
                <a:latin typeface="Arial" pitchFamily="34" charset="0"/>
                <a:cs typeface="Arial" pitchFamily="34" charset="0"/>
              </a:rPr>
              <a:t>	</a:t>
            </a:r>
            <a:endParaRPr lang="en-US" sz="2000" dirty="0" smtClean="0">
              <a:latin typeface="Arial" pitchFamily="34" charset="0"/>
              <a:cs typeface="Arial" pitchFamily="34" charset="0"/>
            </a:endParaRPr>
          </a:p>
          <a:p>
            <a:pPr>
              <a:buNone/>
            </a:pPr>
            <a:endParaRPr lang="en-US" sz="1000" dirty="0" smtClean="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90A52767-9341-408A-9534-764E9FB1B18B}" type="slidenum">
              <a:rPr lang="fr-FR" smtClean="0"/>
              <a:pPr>
                <a:defRPr/>
              </a:pPr>
              <a:t>6</a:t>
            </a:fld>
            <a:endParaRPr lang="fr-FR" dirty="0"/>
          </a:p>
        </p:txBody>
      </p:sp>
    </p:spTree>
    <p:extLst>
      <p:ext uri="{BB962C8B-B14F-4D97-AF65-F5344CB8AC3E}">
        <p14:creationId xmlns:p14="http://schemas.microsoft.com/office/powerpoint/2010/main" val="28504725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196752"/>
            <a:ext cx="7772400" cy="5661248"/>
          </a:xfrm>
        </p:spPr>
        <p:txBody>
          <a:bodyPr/>
          <a:lstStyle/>
          <a:p>
            <a:pPr>
              <a:buNone/>
            </a:pPr>
            <a:endParaRPr lang="en-US" sz="1000" dirty="0" smtClean="0">
              <a:latin typeface="Arial" pitchFamily="34" charset="0"/>
              <a:cs typeface="Arial" pitchFamily="34" charset="0"/>
            </a:endParaRPr>
          </a:p>
          <a:p>
            <a:r>
              <a:rPr lang="tr-TR" sz="2400" dirty="0" smtClean="0">
                <a:latin typeface="Arial" pitchFamily="34" charset="0"/>
                <a:cs typeface="Arial" pitchFamily="34" charset="0"/>
              </a:rPr>
              <a:t>Finansal olmayan beyanlarda, </a:t>
            </a:r>
            <a:r>
              <a:rPr lang="tr-TR" sz="2400" u="sng" dirty="0" smtClean="0">
                <a:latin typeface="Arial" pitchFamily="34" charset="0"/>
                <a:cs typeface="Arial" pitchFamily="34" charset="0"/>
              </a:rPr>
              <a:t>şirket politikasının tanımına</a:t>
            </a:r>
            <a:r>
              <a:rPr lang="tr-TR" sz="2400" dirty="0" smtClean="0">
                <a:latin typeface="Arial" pitchFamily="34" charset="0"/>
                <a:cs typeface="Arial" pitchFamily="34" charset="0"/>
              </a:rPr>
              <a:t>, </a:t>
            </a:r>
            <a:r>
              <a:rPr lang="tr-TR" sz="2400" u="sng" dirty="0" smtClean="0">
                <a:latin typeface="Arial" pitchFamily="34" charset="0"/>
                <a:cs typeface="Arial" pitchFamily="34" charset="0"/>
              </a:rPr>
              <a:t>bu politikaların sonuçlarına</a:t>
            </a:r>
            <a:r>
              <a:rPr lang="tr-TR" sz="2400" dirty="0" smtClean="0">
                <a:latin typeface="Arial" pitchFamily="34" charset="0"/>
                <a:cs typeface="Arial" pitchFamily="34" charset="0"/>
              </a:rPr>
              <a:t> ve </a:t>
            </a:r>
            <a:r>
              <a:rPr lang="tr-TR" sz="2400" u="sng" dirty="0" smtClean="0">
                <a:latin typeface="Arial" pitchFamily="34" charset="0"/>
                <a:cs typeface="Arial" pitchFamily="34" charset="0"/>
              </a:rPr>
              <a:t>bunlara ilişkin başlıca risklere </a:t>
            </a:r>
            <a:r>
              <a:rPr lang="tr-TR" sz="2400" dirty="0" smtClean="0">
                <a:latin typeface="Arial" pitchFamily="34" charset="0"/>
                <a:cs typeface="Arial" pitchFamily="34" charset="0"/>
              </a:rPr>
              <a:t>yer verilmesi gerekmektedir.</a:t>
            </a:r>
          </a:p>
          <a:p>
            <a:r>
              <a:rPr lang="tr-TR" sz="2400" dirty="0" smtClean="0">
                <a:latin typeface="Arial" pitchFamily="34" charset="0"/>
                <a:cs typeface="Arial" pitchFamily="34" charset="0"/>
              </a:rPr>
              <a:t>Ayrıca, şirketlerin rapora</a:t>
            </a:r>
            <a:endParaRPr lang="en-US" sz="2400" dirty="0" smtClean="0">
              <a:latin typeface="Arial" pitchFamily="34" charset="0"/>
              <a:cs typeface="Arial" pitchFamily="34" charset="0"/>
            </a:endParaRPr>
          </a:p>
          <a:p>
            <a:pPr lvl="1"/>
            <a:r>
              <a:rPr lang="tr-TR" sz="2400" dirty="0" smtClean="0">
                <a:latin typeface="Arial" pitchFamily="34" charset="0"/>
                <a:cs typeface="Arial" pitchFamily="34" charset="0"/>
              </a:rPr>
              <a:t>kapsama dahil edilen çeşitli konulara (örn. çevresel, toplumsal konular ve çalışanlarla ilgili konular) ilişkin </a:t>
            </a:r>
            <a:r>
              <a:rPr lang="tr-TR" sz="2400" u="sng" dirty="0" smtClean="0">
                <a:latin typeface="Arial" pitchFamily="34" charset="0"/>
                <a:cs typeface="Arial" pitchFamily="34" charset="0"/>
              </a:rPr>
              <a:t>gerekli özeni gösterdikleri süreçleri</a:t>
            </a:r>
            <a:r>
              <a:rPr lang="tr-TR" sz="2400" dirty="0" smtClean="0">
                <a:latin typeface="Arial" pitchFamily="34" charset="0"/>
                <a:cs typeface="Arial" pitchFamily="34" charset="0"/>
              </a:rPr>
              <a:t>,</a:t>
            </a:r>
            <a:endParaRPr lang="en-US" sz="2400" dirty="0" smtClean="0">
              <a:latin typeface="Arial" pitchFamily="34" charset="0"/>
              <a:cs typeface="Arial" pitchFamily="34" charset="0"/>
            </a:endParaRPr>
          </a:p>
          <a:p>
            <a:pPr lvl="1"/>
            <a:r>
              <a:rPr lang="tr-TR" sz="2400" dirty="0" smtClean="0">
                <a:latin typeface="Arial" pitchFamily="34" charset="0"/>
                <a:cs typeface="Arial" pitchFamily="34" charset="0"/>
              </a:rPr>
              <a:t>“ilgili ve uygun durumlarda”, olumsuz sonuçlar doğurabilme ihtimali bulunan </a:t>
            </a:r>
            <a:r>
              <a:rPr lang="tr-TR" sz="2400" u="sng" dirty="0" smtClean="0">
                <a:latin typeface="Arial" pitchFamily="34" charset="0"/>
                <a:cs typeface="Arial" pitchFamily="34" charset="0"/>
              </a:rPr>
              <a:t>iş ilişkilerini</a:t>
            </a:r>
            <a:r>
              <a:rPr lang="tr-TR" sz="2400" dirty="0" smtClean="0">
                <a:latin typeface="Arial" pitchFamily="34" charset="0"/>
                <a:cs typeface="Arial" pitchFamily="34" charset="0"/>
              </a:rPr>
              <a:t> ve</a:t>
            </a:r>
          </a:p>
          <a:p>
            <a:pPr lvl="1"/>
            <a:r>
              <a:rPr lang="tr-TR" sz="2400" u="sng" dirty="0" smtClean="0">
                <a:latin typeface="Arial" pitchFamily="34" charset="0"/>
                <a:cs typeface="Arial" pitchFamily="34" charset="0"/>
              </a:rPr>
              <a:t>finansal olmayan temel performans göstergelerini</a:t>
            </a:r>
          </a:p>
          <a:p>
            <a:pPr lvl="1">
              <a:buNone/>
            </a:pPr>
            <a:r>
              <a:rPr lang="tr-TR" sz="2400" dirty="0" smtClean="0">
                <a:latin typeface="Arial" pitchFamily="34" charset="0"/>
                <a:cs typeface="Arial" pitchFamily="34" charset="0"/>
              </a:rPr>
              <a:t>dahil etmeleri gerekmektedir.</a:t>
            </a:r>
          </a:p>
          <a:p>
            <a:pPr lvl="1">
              <a:buNone/>
            </a:pPr>
            <a:endParaRPr lang="tr-TR" sz="2400" u="sng" dirty="0" smtClean="0">
              <a:latin typeface="Arial" pitchFamily="34" charset="0"/>
              <a:cs typeface="Arial" pitchFamily="34" charset="0"/>
            </a:endParaRPr>
          </a:p>
          <a:p>
            <a:pPr lvl="1">
              <a:buNone/>
            </a:pPr>
            <a:endParaRPr lang="tr-TR" sz="2400" u="sng" dirty="0" smtClean="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7</a:t>
            </a:fld>
            <a:endParaRPr lang="fr-FR" dirty="0"/>
          </a:p>
        </p:txBody>
      </p:sp>
    </p:spTree>
    <p:extLst>
      <p:ext uri="{BB962C8B-B14F-4D97-AF65-F5344CB8AC3E}">
        <p14:creationId xmlns:p14="http://schemas.microsoft.com/office/powerpoint/2010/main" val="39041205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683568" y="1196752"/>
            <a:ext cx="7772400" cy="4536504"/>
          </a:xfrm>
        </p:spPr>
        <p:txBody>
          <a:bodyPr>
            <a:normAutofit lnSpcReduction="10000"/>
          </a:bodyPr>
          <a:lstStyle/>
          <a:p>
            <a:pPr>
              <a:buNone/>
            </a:pPr>
            <a:endParaRPr lang="en-US" sz="1000" dirty="0" smtClean="0">
              <a:latin typeface="Arial" pitchFamily="34" charset="0"/>
              <a:cs typeface="Arial" pitchFamily="34" charset="0"/>
            </a:endParaRPr>
          </a:p>
          <a:p>
            <a:pPr>
              <a:buNone/>
            </a:pPr>
            <a:endParaRPr lang="en-US" sz="800" dirty="0" smtClean="0">
              <a:latin typeface="Arial" pitchFamily="34" charset="0"/>
              <a:cs typeface="Arial" pitchFamily="34" charset="0"/>
            </a:endParaRPr>
          </a:p>
          <a:p>
            <a:r>
              <a:rPr lang="tr-TR" sz="2400" dirty="0" smtClean="0">
                <a:latin typeface="Arial" pitchFamily="34" charset="0"/>
                <a:cs typeface="Arial" pitchFamily="34" charset="0"/>
              </a:rPr>
              <a:t>Bir şirket, bu konulara ilişkin politikalara uymadığı takdirde, bunun için bir gerekçe göstermesi gerekecektir. Ancak, şirketlere belirli koşullarda, ticari anlamda kritik bilgileri saklı tutma imkanının tanındığı, ‘yasal bir hak’ niteliği taşıyan bir madde yer almaktadır.</a:t>
            </a:r>
            <a:endParaRPr lang="en-US" sz="2400" dirty="0" smtClean="0">
              <a:latin typeface="Arial" pitchFamily="34" charset="0"/>
              <a:cs typeface="Arial" pitchFamily="34" charset="0"/>
            </a:endParaRPr>
          </a:p>
          <a:p>
            <a:r>
              <a:rPr lang="tr-TR" sz="2400" dirty="0" smtClean="0">
                <a:latin typeface="Arial" pitchFamily="34" charset="0"/>
                <a:cs typeface="Arial" pitchFamily="34" charset="0"/>
              </a:rPr>
              <a:t>Denetçiler, yalnızca finansal olmayan bilginin sunulup sunulmadığını kontrol edebilecektir. Tutarlılık denetiminde bulunmayacak ya da görüş belirtmeyecektir. Ancak, üye devletler tutarlılık denetimi yapma hakkında sahiptir.</a:t>
            </a:r>
            <a:endParaRPr lang="de-CH" sz="2400" dirty="0" smtClean="0">
              <a:latin typeface="Arial" pitchFamily="34" charset="0"/>
              <a:cs typeface="Arial" pitchFamily="34" charset="0"/>
            </a:endParaRPr>
          </a:p>
        </p:txBody>
      </p:sp>
      <p:sp>
        <p:nvSpPr>
          <p:cNvPr id="4" name="Foliennummernplatzhalter 3"/>
          <p:cNvSpPr>
            <a:spLocks noGrp="1"/>
          </p:cNvSpPr>
          <p:nvPr>
            <p:ph type="sldNum" sz="quarter" idx="12"/>
          </p:nvPr>
        </p:nvSpPr>
        <p:spPr/>
        <p:txBody>
          <a:bodyPr/>
          <a:lstStyle/>
          <a:p>
            <a:pPr>
              <a:defRPr/>
            </a:pPr>
            <a:fld id="{E1AB5DD0-3E2D-4BB3-9236-2D3BA3B3CBC1}" type="slidenum">
              <a:rPr lang="fr-FR" smtClean="0"/>
              <a:pPr>
                <a:defRPr/>
              </a:pPr>
              <a:t>8</a:t>
            </a:fld>
            <a:endParaRPr lang="fr-FR" dirty="0"/>
          </a:p>
        </p:txBody>
      </p:sp>
    </p:spTree>
    <p:extLst>
      <p:ext uri="{BB962C8B-B14F-4D97-AF65-F5344CB8AC3E}">
        <p14:creationId xmlns:p14="http://schemas.microsoft.com/office/powerpoint/2010/main" val="12942616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Inhaltsplatzhalter 2"/>
          <p:cNvSpPr>
            <a:spLocks noGrp="1"/>
          </p:cNvSpPr>
          <p:nvPr>
            <p:ph idx="1"/>
          </p:nvPr>
        </p:nvSpPr>
        <p:spPr>
          <a:xfrm>
            <a:off x="683568" y="1484784"/>
            <a:ext cx="7772400" cy="4536504"/>
          </a:xfrm>
        </p:spPr>
        <p:txBody>
          <a:bodyPr/>
          <a:lstStyle/>
          <a:p>
            <a:pPr>
              <a:buNone/>
            </a:pPr>
            <a:r>
              <a:rPr lang="tr-TR" altLang="fr-FR" sz="2400" b="1" dirty="0" smtClean="0">
                <a:solidFill>
                  <a:schemeClr val="accent2"/>
                </a:solidFill>
                <a:latin typeface="Arial" charset="0"/>
                <a:cs typeface="Arial" charset="0"/>
              </a:rPr>
              <a:t>Çeşitlilik Politikası</a:t>
            </a:r>
            <a:endParaRPr lang="de-CH" altLang="fr-FR" sz="2400" b="1" dirty="0" smtClean="0">
              <a:solidFill>
                <a:schemeClr val="accent2"/>
              </a:solidFill>
              <a:latin typeface="Arial" charset="0"/>
              <a:cs typeface="Arial" charset="0"/>
            </a:endParaRPr>
          </a:p>
          <a:p>
            <a:pPr>
              <a:buNone/>
            </a:pPr>
            <a:endParaRPr lang="de-CH" altLang="fr-FR" sz="2400" b="1" dirty="0" smtClean="0">
              <a:solidFill>
                <a:schemeClr val="accent2"/>
              </a:solidFill>
              <a:latin typeface="Arial" charset="0"/>
              <a:cs typeface="Arial" charset="0"/>
            </a:endParaRPr>
          </a:p>
          <a:p>
            <a:r>
              <a:rPr lang="tr-TR" altLang="fr-FR" sz="2400" dirty="0" smtClean="0">
                <a:latin typeface="Arial" pitchFamily="34" charset="0"/>
                <a:cs typeface="Arial" pitchFamily="34" charset="0"/>
              </a:rPr>
              <a:t>Listede yer alan büyük şirketlerin, idari, yönetim ve denetleyici kurumlarındaki çeşitlilik konusunda</a:t>
            </a:r>
            <a:r>
              <a:rPr lang="en-US" altLang="fr-FR" sz="2400" dirty="0" smtClean="0">
                <a:latin typeface="Arial" pitchFamily="34" charset="0"/>
                <a:cs typeface="Arial" pitchFamily="34" charset="0"/>
              </a:rPr>
              <a:t>, </a:t>
            </a:r>
            <a:r>
              <a:rPr lang="tr-TR" altLang="fr-FR" sz="2400" dirty="0" smtClean="0">
                <a:latin typeface="Arial" pitchFamily="34" charset="0"/>
                <a:cs typeface="Arial" pitchFamily="34" charset="0"/>
              </a:rPr>
              <a:t>çeşitlilik politikalarına ilişkin kurumsal yönetişim beyanının bir parçası olarak aşağıdaki hususlarda gerekli bilgileri sunması gerekecektir:</a:t>
            </a:r>
            <a:endParaRPr lang="en-US" altLang="fr-FR" sz="2400" dirty="0" smtClean="0">
              <a:latin typeface="Arial" pitchFamily="34" charset="0"/>
              <a:cs typeface="Arial" pitchFamily="34" charset="0"/>
            </a:endParaRPr>
          </a:p>
          <a:p>
            <a:pPr marL="0" lvl="1" indent="0">
              <a:buNone/>
            </a:pPr>
            <a:r>
              <a:rPr lang="en-US" sz="2400" dirty="0" smtClean="0">
                <a:latin typeface="Arial" pitchFamily="34" charset="0"/>
                <a:cs typeface="Arial" pitchFamily="34" charset="0"/>
              </a:rPr>
              <a:t>	- </a:t>
            </a:r>
            <a:r>
              <a:rPr lang="tr-TR" sz="2400" dirty="0">
                <a:latin typeface="Arial" pitchFamily="34" charset="0"/>
                <a:cs typeface="Arial" pitchFamily="34" charset="0"/>
              </a:rPr>
              <a:t>Y</a:t>
            </a:r>
            <a:r>
              <a:rPr lang="tr-TR" altLang="fr-FR" sz="2400" dirty="0" smtClean="0">
                <a:latin typeface="Arial" pitchFamily="34" charset="0"/>
                <a:cs typeface="Arial" pitchFamily="34" charset="0"/>
              </a:rPr>
              <a:t>aş</a:t>
            </a:r>
            <a:r>
              <a:rPr lang="en-US" altLang="fr-FR" sz="2400" dirty="0" smtClean="0">
                <a:latin typeface="Arial" pitchFamily="34" charset="0"/>
                <a:cs typeface="Arial" pitchFamily="34" charset="0"/>
              </a:rPr>
              <a:t>, </a:t>
            </a:r>
          </a:p>
          <a:p>
            <a:pPr marL="0" lvl="1" indent="0">
              <a:buNone/>
            </a:pPr>
            <a:r>
              <a:rPr lang="en-US" altLang="fr-FR" sz="2400" dirty="0" smtClean="0">
                <a:latin typeface="Arial" pitchFamily="34" charset="0"/>
                <a:cs typeface="Arial" pitchFamily="34" charset="0"/>
              </a:rPr>
              <a:t>	- </a:t>
            </a:r>
            <a:r>
              <a:rPr lang="tr-TR" altLang="fr-FR" sz="2400" dirty="0">
                <a:latin typeface="Arial" pitchFamily="34" charset="0"/>
                <a:cs typeface="Arial" pitchFamily="34" charset="0"/>
              </a:rPr>
              <a:t>C</a:t>
            </a:r>
            <a:r>
              <a:rPr lang="tr-TR" altLang="fr-FR" sz="2400" dirty="0" smtClean="0">
                <a:latin typeface="Arial" pitchFamily="34" charset="0"/>
                <a:cs typeface="Arial" pitchFamily="34" charset="0"/>
              </a:rPr>
              <a:t>insiyet</a:t>
            </a:r>
            <a:r>
              <a:rPr lang="en-US" altLang="fr-FR" sz="2400" dirty="0" smtClean="0">
                <a:latin typeface="Arial" pitchFamily="34" charset="0"/>
                <a:cs typeface="Arial" pitchFamily="34" charset="0"/>
              </a:rPr>
              <a:t>, </a:t>
            </a:r>
          </a:p>
          <a:p>
            <a:pPr marL="0" lvl="1" indent="0">
              <a:buNone/>
            </a:pPr>
            <a:r>
              <a:rPr lang="en-US" altLang="fr-FR" sz="2400" dirty="0" smtClean="0">
                <a:latin typeface="Arial" pitchFamily="34" charset="0"/>
                <a:cs typeface="Arial" pitchFamily="34" charset="0"/>
              </a:rPr>
              <a:t>	- </a:t>
            </a:r>
            <a:r>
              <a:rPr lang="tr-TR" altLang="fr-FR" sz="2400" dirty="0">
                <a:latin typeface="Arial" pitchFamily="34" charset="0"/>
                <a:cs typeface="Arial" pitchFamily="34" charset="0"/>
              </a:rPr>
              <a:t>E</a:t>
            </a:r>
            <a:r>
              <a:rPr lang="tr-TR" altLang="fr-FR" sz="2400" dirty="0" smtClean="0">
                <a:latin typeface="Arial" pitchFamily="34" charset="0"/>
                <a:cs typeface="Arial" pitchFamily="34" charset="0"/>
              </a:rPr>
              <a:t>ğitim ve meslek durumu</a:t>
            </a:r>
          </a:p>
          <a:p>
            <a:endParaRPr lang="en-US" sz="2400" dirty="0" smtClean="0">
              <a:latin typeface="Arial" pitchFamily="34" charset="0"/>
              <a:cs typeface="Arial" pitchFamily="34" charset="0"/>
            </a:endParaRPr>
          </a:p>
          <a:p>
            <a:pPr>
              <a:buNone/>
            </a:pPr>
            <a:endParaRPr lang="en-GB" altLang="fr-FR" sz="2000" dirty="0" smtClean="0">
              <a:latin typeface="Arial" charset="0"/>
              <a:cs typeface="Arial" charset="0"/>
            </a:endParaRPr>
          </a:p>
          <a:p>
            <a:pPr>
              <a:buNone/>
            </a:pPr>
            <a:endParaRPr lang="de-CH" altLang="fr-FR" dirty="0" smtClean="0"/>
          </a:p>
        </p:txBody>
      </p:sp>
      <p:sp>
        <p:nvSpPr>
          <p:cNvPr id="4" name="Foliennummernplatzhalter 3"/>
          <p:cNvSpPr>
            <a:spLocks noGrp="1"/>
          </p:cNvSpPr>
          <p:nvPr>
            <p:ph type="sldNum" sz="quarter" idx="12"/>
          </p:nvPr>
        </p:nvSpPr>
        <p:spPr/>
        <p:txBody>
          <a:bodyPr/>
          <a:lstStyle/>
          <a:p>
            <a:pPr>
              <a:defRPr/>
            </a:pPr>
            <a:fld id="{2403EA75-5D32-4C9E-ABC8-87AC7B055DF4}" type="slidenum">
              <a:rPr lang="fr-FR" smtClean="0"/>
              <a:pPr>
                <a:defRPr/>
              </a:pPr>
              <a:t>9</a:t>
            </a:fld>
            <a:endParaRPr lang="fr-FR" dirty="0"/>
          </a:p>
        </p:txBody>
      </p:sp>
    </p:spTree>
    <p:extLst>
      <p:ext uri="{BB962C8B-B14F-4D97-AF65-F5344CB8AC3E}">
        <p14:creationId xmlns:p14="http://schemas.microsoft.com/office/powerpoint/2010/main" val="34092475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599</Words>
  <Application>Microsoft Office PowerPoint</Application>
  <PresentationFormat>Ekran Gösterisi (4:3)</PresentationFormat>
  <Paragraphs>81</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 Finansal Olmayan Bilginin ve Çeşitlilik Bilgisinin Kamuya Açıklanmasına İlişkin AB Direktifi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SHNWEBPC</dc:creator>
  <cp:lastModifiedBy>Hp</cp:lastModifiedBy>
  <cp:revision>13</cp:revision>
  <dcterms:created xsi:type="dcterms:W3CDTF">2013-03-18T14:58:09Z</dcterms:created>
  <dcterms:modified xsi:type="dcterms:W3CDTF">2014-06-10T13:50:27Z</dcterms:modified>
</cp:coreProperties>
</file>