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0" r:id="rId2"/>
    <p:sldId id="261" r:id="rId3"/>
    <p:sldId id="277" r:id="rId4"/>
    <p:sldId id="262" r:id="rId5"/>
    <p:sldId id="278" r:id="rId6"/>
    <p:sldId id="263" r:id="rId7"/>
    <p:sldId id="264" r:id="rId8"/>
    <p:sldId id="275" r:id="rId9"/>
    <p:sldId id="265" r:id="rId10"/>
    <p:sldId id="266" r:id="rId11"/>
    <p:sldId id="267" r:id="rId12"/>
    <p:sldId id="276" r:id="rId13"/>
    <p:sldId id="268" r:id="rId14"/>
    <p:sldId id="269" r:id="rId15"/>
    <p:sldId id="270" r:id="rId16"/>
    <p:sldId id="279" r:id="rId17"/>
    <p:sldId id="271" r:id="rId18"/>
    <p:sldId id="272" r:id="rId19"/>
    <p:sldId id="273"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0"/>
            <p14:sldId id="261"/>
            <p14:sldId id="277"/>
            <p14:sldId id="262"/>
            <p14:sldId id="278"/>
            <p14:sldId id="263"/>
            <p14:sldId id="264"/>
            <p14:sldId id="275"/>
            <p14:sldId id="265"/>
            <p14:sldId id="266"/>
            <p14:sldId id="267"/>
            <p14:sldId id="276"/>
            <p14:sldId id="268"/>
            <p14:sldId id="269"/>
            <p14:sldId id="270"/>
            <p14:sldId id="279"/>
            <p14:sldId id="271"/>
            <p14:sldId id="272"/>
            <p14:sldId id="273"/>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0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88B777-4AF1-4316-83FC-9A596E1054D3}"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05B949-0C26-4094-8FAC-6979BD0E4E15}" type="slidenum">
              <a:rPr lang="tr-TR" smtClean="0"/>
              <a:t>‹#›</a:t>
            </a:fld>
            <a:endParaRPr lang="tr-TR"/>
          </a:p>
        </p:txBody>
      </p:sp>
    </p:spTree>
    <p:extLst>
      <p:ext uri="{BB962C8B-B14F-4D97-AF65-F5344CB8AC3E}">
        <p14:creationId xmlns:p14="http://schemas.microsoft.com/office/powerpoint/2010/main" val="711424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891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28A8855-DF0A-40F0-B35F-CE5EE1542188}" type="slidenum">
              <a:rPr lang="fr-FR" altLang="en-US" smtClean="0"/>
              <a:pPr eaLnBrk="1" hangingPunct="1">
                <a:spcBef>
                  <a:spcPct val="0"/>
                </a:spcBef>
              </a:pPr>
              <a:t>10</a:t>
            </a:fld>
            <a:endParaRPr lang="fr-FR" altLang="en-US" smtClean="0"/>
          </a:p>
        </p:txBody>
      </p:sp>
    </p:spTree>
    <p:extLst>
      <p:ext uri="{BB962C8B-B14F-4D97-AF65-F5344CB8AC3E}">
        <p14:creationId xmlns:p14="http://schemas.microsoft.com/office/powerpoint/2010/main" val="79081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E65B5B0-DA99-489C-B2C5-6F11DF3BA411}" type="slidenum">
              <a:rPr lang="en-US" altLang="en-US" smtClean="0">
                <a:solidFill>
                  <a:srgbClr val="000000"/>
                </a:solidFill>
              </a:rPr>
              <a:pPr eaLnBrk="1" hangingPunct="1">
                <a:spcBef>
                  <a:spcPct val="0"/>
                </a:spcBef>
              </a:pPr>
              <a:t>13</a:t>
            </a:fld>
            <a:endParaRPr lang="en-US" altLang="en-US" smtClean="0">
              <a:solidFill>
                <a:srgbClr val="000000"/>
              </a:solidFill>
            </a:endParaRPr>
          </a:p>
        </p:txBody>
      </p:sp>
    </p:spTree>
    <p:extLst>
      <p:ext uri="{BB962C8B-B14F-4D97-AF65-F5344CB8AC3E}">
        <p14:creationId xmlns:p14="http://schemas.microsoft.com/office/powerpoint/2010/main" val="1190748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813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97FF190-19D3-4BD2-A055-FAF1837BBE11}" type="slidenum">
              <a:rPr lang="fr-FR" altLang="en-US" smtClean="0"/>
              <a:pPr eaLnBrk="1" hangingPunct="1">
                <a:spcBef>
                  <a:spcPct val="0"/>
                </a:spcBef>
              </a:pPr>
              <a:t>17</a:t>
            </a:fld>
            <a:endParaRPr lang="fr-FR" altLang="en-US" smtClean="0"/>
          </a:p>
        </p:txBody>
      </p:sp>
    </p:spTree>
    <p:extLst>
      <p:ext uri="{BB962C8B-B14F-4D97-AF65-F5344CB8AC3E}">
        <p14:creationId xmlns:p14="http://schemas.microsoft.com/office/powerpoint/2010/main" val="509153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a:lnSpc>
                <a:spcPct val="150000"/>
              </a:lnSpc>
            </a:pPr>
            <a:r>
              <a:rPr lang="tr-TR" altLang="fr-FR" sz="3600" b="1" dirty="0" smtClean="0">
                <a:solidFill>
                  <a:schemeClr val="accent2"/>
                </a:solidFill>
                <a:latin typeface="Arial" charset="0"/>
                <a:cs typeface="Arial" charset="0"/>
              </a:rPr>
              <a:t/>
            </a:r>
            <a:br>
              <a:rPr lang="tr-TR" altLang="fr-FR" sz="3600" b="1" dirty="0" smtClean="0">
                <a:solidFill>
                  <a:schemeClr val="accent2"/>
                </a:solidFill>
                <a:latin typeface="Arial" charset="0"/>
                <a:cs typeface="Arial" charset="0"/>
              </a:rPr>
            </a:br>
            <a:r>
              <a:rPr lang="tr-TR" altLang="fr-FR" sz="3600" b="1" dirty="0" smtClean="0">
                <a:solidFill>
                  <a:schemeClr val="accent2"/>
                </a:solidFill>
                <a:latin typeface="Arial" charset="0"/>
                <a:cs typeface="Arial" charset="0"/>
              </a:rPr>
              <a:t>BM</a:t>
            </a:r>
            <a:r>
              <a:rPr lang="tr-TR" sz="3600" b="1" dirty="0" smtClean="0">
                <a:solidFill>
                  <a:schemeClr val="accent2"/>
                </a:solidFill>
                <a:latin typeface="Arial" charset="0"/>
                <a:cs typeface="Arial" charset="0"/>
              </a:rPr>
              <a:t> İş Dünyası ve İnsan Hakları </a:t>
            </a:r>
            <a:br>
              <a:rPr lang="tr-TR" sz="3600" b="1" dirty="0" smtClean="0">
                <a:solidFill>
                  <a:schemeClr val="accent2"/>
                </a:solidFill>
                <a:latin typeface="Arial" charset="0"/>
                <a:cs typeface="Arial" charset="0"/>
              </a:rPr>
            </a:br>
            <a:r>
              <a:rPr lang="tr-TR" sz="3600" b="1" dirty="0" smtClean="0">
                <a:solidFill>
                  <a:schemeClr val="accent2"/>
                </a:solidFill>
                <a:latin typeface="Arial" charset="0"/>
                <a:cs typeface="Arial" charset="0"/>
              </a:rPr>
              <a:t>Rehber İlkeleri</a:t>
            </a:r>
            <a:r>
              <a:rPr lang="tr-TR" altLang="fr-FR" sz="3600" b="1" dirty="0" smtClean="0">
                <a:solidFill>
                  <a:schemeClr val="accent2"/>
                </a:solidFill>
                <a:latin typeface="Arial" charset="0"/>
                <a:cs typeface="Arial" charset="0"/>
              </a:rPr>
              <a:t/>
            </a:r>
            <a:br>
              <a:rPr lang="tr-TR" altLang="fr-FR" sz="3600" b="1" dirty="0" smtClean="0">
                <a:solidFill>
                  <a:schemeClr val="accent2"/>
                </a:solidFill>
                <a:latin typeface="Arial" charset="0"/>
                <a:cs typeface="Arial" charset="0"/>
              </a:rPr>
            </a:br>
            <a:r>
              <a:rPr lang="tr-TR" altLang="fr-FR" sz="3600" b="1" dirty="0" smtClean="0">
                <a:solidFill>
                  <a:schemeClr val="accent2"/>
                </a:solidFill>
                <a:latin typeface="Arial" charset="0"/>
                <a:cs typeface="Arial" charset="0"/>
              </a:rPr>
              <a:t/>
            </a:r>
            <a:br>
              <a:rPr lang="tr-TR" altLang="fr-FR" sz="3600" b="1" dirty="0" smtClean="0">
                <a:solidFill>
                  <a:schemeClr val="accent2"/>
                </a:solidFill>
                <a:latin typeface="Arial" charset="0"/>
                <a:cs typeface="Arial" charset="0"/>
              </a:rPr>
            </a:br>
            <a:r>
              <a:rPr lang="tr-TR" altLang="fr-FR" sz="3600" b="1" dirty="0" smtClean="0">
                <a:solidFill>
                  <a:schemeClr val="accent2"/>
                </a:solidFill>
                <a:latin typeface="Arial" charset="0"/>
                <a:cs typeface="Arial" charset="0"/>
              </a:rPr>
              <a:t/>
            </a:r>
            <a:br>
              <a:rPr lang="tr-TR" altLang="fr-FR" sz="3600" b="1" dirty="0" smtClean="0">
                <a:solidFill>
                  <a:schemeClr val="accent2"/>
                </a:solidFill>
                <a:latin typeface="Arial" charset="0"/>
                <a:cs typeface="Arial" charset="0"/>
              </a:rPr>
            </a:br>
            <a:endParaRPr lang="tr-T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2110779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Espace réservé du contenu 4"/>
          <p:cNvSpPr>
            <a:spLocks noGrp="1"/>
          </p:cNvSpPr>
          <p:nvPr>
            <p:ph idx="1"/>
          </p:nvPr>
        </p:nvSpPr>
        <p:spPr>
          <a:xfrm>
            <a:off x="251520" y="476672"/>
            <a:ext cx="8568952" cy="5832648"/>
          </a:xfrm>
        </p:spPr>
        <p:txBody>
          <a:bodyPr>
            <a:noAutofit/>
          </a:bodyPr>
          <a:lstStyle/>
          <a:p>
            <a:pPr marL="0" indent="0" eaLnBrk="1" hangingPunct="1">
              <a:spcAft>
                <a:spcPts val="600"/>
              </a:spcAft>
              <a:buNone/>
              <a:defRPr/>
            </a:pPr>
            <a:r>
              <a:rPr lang="tr-TR" sz="2400" b="1" dirty="0" smtClean="0">
                <a:solidFill>
                  <a:schemeClr val="accent2"/>
                </a:solidFill>
                <a:latin typeface="Arial" charset="0"/>
                <a:cs typeface="Arial" charset="0"/>
              </a:rPr>
              <a:t>İş dünyası Devletin attığı </a:t>
            </a:r>
          </a:p>
          <a:p>
            <a:pPr marL="0" indent="0" eaLnBrk="1" hangingPunct="1">
              <a:spcAft>
                <a:spcPts val="600"/>
              </a:spcAft>
              <a:buNone/>
              <a:defRPr/>
            </a:pPr>
            <a:r>
              <a:rPr lang="tr-TR" sz="2400" b="1" dirty="0" smtClean="0">
                <a:solidFill>
                  <a:schemeClr val="accent2"/>
                </a:solidFill>
                <a:latin typeface="Arial" charset="0"/>
                <a:cs typeface="Arial" charset="0"/>
              </a:rPr>
              <a:t>adımların takipçisi olmalıdır</a:t>
            </a:r>
            <a:endParaRPr lang="fr-CH" sz="2400" b="1" dirty="0">
              <a:solidFill>
                <a:schemeClr val="accent2"/>
              </a:solidFill>
              <a:latin typeface="Arial" charset="0"/>
              <a:cs typeface="Arial" charset="0"/>
            </a:endParaRP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İş dünyasıyla ilgili kısıtlamalar getirilmesi ihtimali</a:t>
            </a:r>
            <a:endParaRPr lang="fr-CH" sz="2400" dirty="0" smtClean="0">
              <a:latin typeface="Arial" panose="020B0604020202020204" pitchFamily="34" charset="0"/>
              <a:cs typeface="Arial" panose="020B0604020202020204" pitchFamily="34" charset="0"/>
            </a:endParaRP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AB</a:t>
            </a:r>
            <a:r>
              <a:rPr lang="fr-CH"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Ulusal Eylem Planlarının hazırlanması</a:t>
            </a:r>
            <a:r>
              <a:rPr lang="fr-CH" sz="2400" dirty="0" smtClean="0">
                <a:latin typeface="Arial" panose="020B0604020202020204" pitchFamily="34" charset="0"/>
                <a:cs typeface="Arial" panose="020B0604020202020204" pitchFamily="34" charset="0"/>
              </a:rPr>
              <a:t>.</a:t>
            </a: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Avrupa Konseyi’nin BM Rehber İlklerinin uygulanmasına ilişkin bir standart geliştirmeye başlamış olması</a:t>
            </a:r>
            <a:r>
              <a:rPr lang="fr-CH" sz="2400" dirty="0" smtClean="0">
                <a:latin typeface="Arial" panose="020B0604020202020204" pitchFamily="34" charset="0"/>
                <a:cs typeface="Arial" panose="020B0604020202020204" pitchFamily="34" charset="0"/>
              </a:rPr>
              <a:t>.</a:t>
            </a: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Raporlamaya ilişkin gereksinimler</a:t>
            </a:r>
            <a:r>
              <a:rPr lang="fr-CH" sz="2400" dirty="0" smtClean="0">
                <a:latin typeface="Arial" panose="020B0604020202020204" pitchFamily="34" charset="0"/>
                <a:cs typeface="Arial" panose="020B0604020202020204" pitchFamily="34" charset="0"/>
              </a:rPr>
              <a:t>.</a:t>
            </a: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Şartlılık ilkesi</a:t>
            </a:r>
            <a:r>
              <a:rPr lang="fr-CH"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Satın alma</a:t>
            </a:r>
            <a:r>
              <a:rPr lang="fr-CH"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ihracat kredileri</a:t>
            </a:r>
            <a:r>
              <a:rPr lang="fr-CH"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iç hukukun ülkenin sınırları dışındaki uygulamaları</a:t>
            </a:r>
            <a:r>
              <a:rPr lang="fr-CH" sz="2400" dirty="0" smtClean="0">
                <a:latin typeface="Arial" panose="020B0604020202020204" pitchFamily="34" charset="0"/>
                <a:cs typeface="Arial" panose="020B0604020202020204" pitchFamily="34" charset="0"/>
              </a:rPr>
              <a:t>).</a:t>
            </a:r>
          </a:p>
          <a:p>
            <a:pPr lvl="1" eaLnBrk="1" hangingPunct="1">
              <a:spcAft>
                <a:spcPts val="600"/>
              </a:spcAft>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İlkelerin yalnızca ticaret ortamındaki davranışlar üzerinde yoğunlaşmasını önlemek için çalışmalar yapılması</a:t>
            </a:r>
            <a:r>
              <a:rPr lang="fr-CH" sz="2400" dirty="0" smtClean="0">
                <a:latin typeface="Arial" panose="020B0604020202020204" pitchFamily="34" charset="0"/>
                <a:cs typeface="Arial" panose="020B0604020202020204" pitchFamily="34" charset="0"/>
              </a:rPr>
              <a:t>.</a:t>
            </a:r>
          </a:p>
          <a:p>
            <a:pPr marL="457200" lvl="1" indent="0" eaLnBrk="1" hangingPunct="1">
              <a:spcAft>
                <a:spcPts val="0"/>
              </a:spcAft>
              <a:buFont typeface="Wingdings" pitchFamily="2" charset="2"/>
              <a:buNone/>
              <a:defRPr/>
            </a:pPr>
            <a:endParaRPr lang="fr-CH" sz="2400" dirty="0"/>
          </a:p>
        </p:txBody>
      </p:sp>
      <p:sp>
        <p:nvSpPr>
          <p:cNvPr id="17411" name="Espace réservé du numéro de diapositive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fld id="{AF721ACE-6AEF-4492-B2A1-EECA261863B3}" type="slidenum">
              <a:rPr lang="fr-FR" altLang="en-US" sz="1400" smtClean="0">
                <a:latin typeface="Times New Roman" pitchFamily="18" charset="0"/>
              </a:rPr>
              <a:pPr eaLnBrk="1" hangingPunct="1">
                <a:spcBef>
                  <a:spcPct val="0"/>
                </a:spcBef>
                <a:buClrTx/>
                <a:buFontTx/>
                <a:buNone/>
              </a:pPr>
              <a:t>10</a:t>
            </a:fld>
            <a:endParaRPr lang="fr-FR" altLang="en-US" sz="1400" smtClean="0">
              <a:latin typeface="Times New Roman" pitchFamily="18" charset="0"/>
            </a:endParaRPr>
          </a:p>
        </p:txBody>
      </p:sp>
    </p:spTree>
    <p:extLst>
      <p:ext uri="{BB962C8B-B14F-4D97-AF65-F5344CB8AC3E}">
        <p14:creationId xmlns:p14="http://schemas.microsoft.com/office/powerpoint/2010/main" val="1783364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24744"/>
            <a:ext cx="8568952" cy="5445224"/>
          </a:xfrm>
        </p:spPr>
        <p:txBody>
          <a:bodyPr/>
          <a:lstStyle/>
          <a:p>
            <a:pPr>
              <a:buNone/>
            </a:pPr>
            <a:r>
              <a:rPr lang="tr-TR" altLang="fr-FR" sz="2400" b="1" dirty="0" smtClean="0">
                <a:solidFill>
                  <a:schemeClr val="accent2"/>
                </a:solidFill>
                <a:latin typeface="Arial" charset="0"/>
                <a:cs typeface="Arial" charset="0"/>
              </a:rPr>
              <a:t>Şirketlerin İnsan Haklarına Saygı Konusundaki Sorumluluğu</a:t>
            </a:r>
            <a:endParaRPr lang="en-GB" altLang="fr-FR" sz="2400" b="1" dirty="0" smtClean="0">
              <a:solidFill>
                <a:schemeClr val="accent2"/>
              </a:solidFill>
              <a:latin typeface="Arial" charset="0"/>
              <a:cs typeface="Arial" charset="0"/>
            </a:endParaRPr>
          </a:p>
          <a:p>
            <a:pPr>
              <a:buNone/>
            </a:pPr>
            <a:endParaRPr lang="en-GB" sz="2400" dirty="0"/>
          </a:p>
          <a:p>
            <a:pPr lvl="0"/>
            <a:r>
              <a:rPr lang="tr-TR" sz="2400" dirty="0" smtClean="0">
                <a:latin typeface="Arial" panose="020B0604020202020204" pitchFamily="34" charset="0"/>
                <a:cs typeface="Arial" panose="020B0604020202020204" pitchFamily="34" charset="0"/>
              </a:rPr>
              <a:t>“İşletmeler insan haklarına saygı göstermelidir. Yani, işletmeler insan haklarını ihlal etmemeli ve insan hakları konusunda neden oldukları olumsuz etkileri ortadan kaldırmak için çaba göstermelidir.” (11. İlke)</a:t>
            </a:r>
          </a:p>
          <a:p>
            <a:pPr lvl="1" eaLnBrk="1" hangingPunct="1">
              <a:spcAft>
                <a:spcPts val="600"/>
              </a:spcAft>
              <a:defRPr/>
            </a:pPr>
            <a:r>
              <a:rPr lang="tr-TR" sz="2400" dirty="0" smtClean="0">
                <a:latin typeface="Arial" panose="020B0604020202020204" pitchFamily="34" charset="0"/>
                <a:cs typeface="Arial" panose="020B0604020202020204" pitchFamily="34" charset="0"/>
              </a:rPr>
              <a:t>İlgili mevzuatın tamamına uygun hareket etmek (bu yasaların yürütme süreci yeterince etkili olmasa dahi)</a:t>
            </a:r>
          </a:p>
          <a:p>
            <a:pPr lvl="1" eaLnBrk="1" hangingPunct="1">
              <a:spcAft>
                <a:spcPts val="1200"/>
              </a:spcAft>
              <a:defRPr/>
            </a:pPr>
            <a:r>
              <a:rPr lang="tr-TR" sz="2400" dirty="0" smtClean="0">
                <a:latin typeface="Arial" panose="020B0604020202020204" pitchFamily="34" charset="0"/>
                <a:cs typeface="Arial" panose="020B0604020202020204" pitchFamily="34" charset="0"/>
              </a:rPr>
              <a:t>“kimseye zarar verme” ilkesini öncelikli şekilde düstur edinmek: Hak sahiplerinin bakış açısını dikkate almak – ‘aşağıdan yukarıya doğru’ bir yaklaşım sergilemek</a:t>
            </a:r>
          </a:p>
          <a:p>
            <a:pPr marL="0" indent="0" eaLnBrk="1" hangingPunct="1">
              <a:buNone/>
            </a:pPr>
            <a:endParaRPr lang="en-GB" altLang="de-DE" sz="2000" dirty="0">
              <a:latin typeface="Arial" panose="020B0604020202020204" pitchFamily="34" charset="0"/>
              <a:cs typeface="Arial" panose="020B0604020202020204"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11</a:t>
            </a:fld>
            <a:endParaRPr lang="fr-FR" dirty="0"/>
          </a:p>
        </p:txBody>
      </p:sp>
    </p:spTree>
    <p:extLst>
      <p:ext uri="{BB962C8B-B14F-4D97-AF65-F5344CB8AC3E}">
        <p14:creationId xmlns:p14="http://schemas.microsoft.com/office/powerpoint/2010/main" val="3865342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1">
              <a:spcAft>
                <a:spcPts val="600"/>
              </a:spcAft>
              <a:defRPr/>
            </a:pPr>
            <a:r>
              <a:rPr lang="tr-TR" dirty="0">
                <a:latin typeface="Arial" panose="020B0604020202020204" pitchFamily="34" charset="0"/>
                <a:cs typeface="Arial" panose="020B0604020202020204" pitchFamily="34" charset="0"/>
              </a:rPr>
              <a:t>Beklentileri karşılamada ilerleme sağlamak: Geniş kapsamlı politikaların/ Kurumsal Sosyal Sorumluluk (KSS) bildirilerinin ötesine geçerek, “ilgili bilince sahip olmak ve bunu göstermek” aşamasına gelmek</a:t>
            </a:r>
          </a:p>
          <a:p>
            <a:pPr lvl="1">
              <a:spcAft>
                <a:spcPts val="600"/>
              </a:spcAft>
              <a:defRPr/>
            </a:pPr>
            <a:r>
              <a:rPr lang="tr-TR" dirty="0">
                <a:latin typeface="Arial" panose="020B0604020202020204" pitchFamily="34" charset="0"/>
                <a:cs typeface="Arial" panose="020B0604020202020204" pitchFamily="34" charset="0"/>
              </a:rPr>
              <a:t>Çerçeve “rehberlik sunma” amacı taşır, bir “standart” değildir. Şirketler / bölgeler vs. için “herkese uyan standart bir ölçü” öngörmez.</a:t>
            </a:r>
          </a:p>
          <a:p>
            <a:endParaRPr lang="tr-TR" dirty="0"/>
          </a:p>
        </p:txBody>
      </p:sp>
    </p:spTree>
    <p:extLst>
      <p:ext uri="{BB962C8B-B14F-4D97-AF65-F5344CB8AC3E}">
        <p14:creationId xmlns:p14="http://schemas.microsoft.com/office/powerpoint/2010/main" val="3872902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49598" y="1412776"/>
            <a:ext cx="7775575" cy="3108325"/>
          </a:xfrm>
        </p:spPr>
        <p:txBody>
          <a:bodyPr>
            <a:noAutofit/>
          </a:bodyPr>
          <a:lstStyle/>
          <a:p>
            <a:pPr marL="361950" lvl="1" indent="-361950" eaLnBrk="1" hangingPunct="1">
              <a:buFont typeface="Arial" panose="020B0604020202020204" pitchFamily="34" charset="0"/>
              <a:buChar char="•"/>
              <a:defRPr/>
            </a:pPr>
            <a:r>
              <a:rPr lang="tr-TR" sz="2400" dirty="0" smtClean="0">
                <a:latin typeface="Arial" panose="020B0604020202020204" pitchFamily="34" charset="0"/>
                <a:cs typeface="Arial" panose="020B0604020202020204" pitchFamily="34" charset="0"/>
              </a:rPr>
              <a:t>‘Kimseye zarar verme’</a:t>
            </a:r>
            <a:r>
              <a:rPr lang="tr-TR" sz="2400" dirty="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ne demektir?</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lvl="1" eaLnBrk="1" hangingPunct="1">
              <a:defRPr/>
            </a:pPr>
            <a:r>
              <a:rPr lang="tr-TR" sz="2400" dirty="0" smtClean="0">
                <a:latin typeface="Arial" panose="020B0604020202020204" pitchFamily="34" charset="0"/>
                <a:cs typeface="Arial" panose="020B0604020202020204" pitchFamily="34" charset="0"/>
              </a:rPr>
              <a:t>Olumsuz etkilere neden olan veya katkıda bulunan faaliyetlerden </a:t>
            </a:r>
            <a:r>
              <a:rPr lang="tr-TR" sz="2400" u="sng" dirty="0" smtClean="0">
                <a:latin typeface="Arial" panose="020B0604020202020204" pitchFamily="34" charset="0"/>
                <a:cs typeface="Arial" panose="020B0604020202020204" pitchFamily="34" charset="0"/>
              </a:rPr>
              <a:t>uzak durunuz</a:t>
            </a:r>
            <a:r>
              <a:rPr lang="tr-TR" sz="2400" dirty="0" smtClean="0">
                <a:latin typeface="Arial" panose="020B0604020202020204" pitchFamily="34" charset="0"/>
                <a:cs typeface="Arial" panose="020B0604020202020204" pitchFamily="34" charset="0"/>
              </a:rPr>
              <a:t>; ve</a:t>
            </a:r>
            <a:endParaRPr lang="en-US" sz="2400" dirty="0" smtClean="0">
              <a:latin typeface="Arial" panose="020B0604020202020204" pitchFamily="34" charset="0"/>
              <a:cs typeface="Arial" panose="020B0604020202020204" pitchFamily="34" charset="0"/>
            </a:endParaRPr>
          </a:p>
          <a:p>
            <a:pPr lvl="1" eaLnBrk="1" hangingPunct="1">
              <a:defRPr/>
            </a:pPr>
            <a:r>
              <a:rPr lang="tr-TR" sz="2400" dirty="0" smtClean="0">
                <a:latin typeface="Arial" panose="020B0604020202020204" pitchFamily="34" charset="0"/>
                <a:cs typeface="Arial" panose="020B0604020202020204" pitchFamily="34" charset="0"/>
              </a:rPr>
              <a:t>Olumsuz etkilere katkıları olmasa dahi, iş ilişkileri vasıtasıyla şirketle doğrudan bağlantılı hale gelen olumsuz etkileri önlemeye veya en aza indirgemeye </a:t>
            </a:r>
            <a:r>
              <a:rPr lang="tr-TR" sz="2400" u="sng" dirty="0" smtClean="0">
                <a:latin typeface="Arial" panose="020B0604020202020204" pitchFamily="34" charset="0"/>
                <a:cs typeface="Arial" panose="020B0604020202020204" pitchFamily="34" charset="0"/>
              </a:rPr>
              <a:t>gayret gösteriniz</a:t>
            </a:r>
            <a:r>
              <a:rPr lang="tr-TR"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6" name="TextBox 5"/>
          <p:cNvSpPr txBox="1">
            <a:spLocks noChangeArrowheads="1"/>
          </p:cNvSpPr>
          <p:nvPr/>
        </p:nvSpPr>
        <p:spPr bwMode="auto">
          <a:xfrm>
            <a:off x="1402025" y="4365104"/>
            <a:ext cx="8216007" cy="156966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r>
              <a:rPr lang="en-US" altLang="en-US" sz="2400" dirty="0" smtClean="0">
                <a:solidFill>
                  <a:srgbClr val="FF0000"/>
                </a:solidFill>
              </a:rPr>
              <a:t>“</a:t>
            </a:r>
            <a:r>
              <a:rPr lang="tr-TR" altLang="en-US" sz="2400" dirty="0" smtClean="0">
                <a:solidFill>
                  <a:srgbClr val="FF0000"/>
                </a:solidFill>
              </a:rPr>
              <a:t>Uzak durmak</a:t>
            </a:r>
            <a:r>
              <a:rPr lang="en-US" altLang="en-US" sz="2400" dirty="0" smtClean="0">
                <a:solidFill>
                  <a:srgbClr val="FF0000"/>
                </a:solidFill>
              </a:rPr>
              <a:t>” </a:t>
            </a:r>
            <a:r>
              <a:rPr lang="en-US" altLang="en-US" sz="2400" dirty="0">
                <a:solidFill>
                  <a:srgbClr val="FF0000"/>
                </a:solidFill>
              </a:rPr>
              <a:t>= </a:t>
            </a:r>
            <a:r>
              <a:rPr lang="tr-TR" altLang="en-US" sz="2400" dirty="0">
                <a:solidFill>
                  <a:srgbClr val="FF0000"/>
                </a:solidFill>
              </a:rPr>
              <a:t>k</a:t>
            </a:r>
            <a:r>
              <a:rPr lang="tr-TR" altLang="en-US" sz="2400" dirty="0" smtClean="0">
                <a:solidFill>
                  <a:srgbClr val="FF0000"/>
                </a:solidFill>
              </a:rPr>
              <a:t>ontrol </a:t>
            </a:r>
            <a:r>
              <a:rPr lang="en-US" altLang="en-US" sz="2400" dirty="0" smtClean="0">
                <a:solidFill>
                  <a:srgbClr val="FF0000"/>
                </a:solidFill>
              </a:rPr>
              <a:t>(</a:t>
            </a:r>
            <a:r>
              <a:rPr lang="tr-TR" altLang="en-US" sz="2400" dirty="0" smtClean="0">
                <a:solidFill>
                  <a:srgbClr val="FF0000"/>
                </a:solidFill>
              </a:rPr>
              <a:t>etkilerden sizin sorumlu olduğunuz hallerde</a:t>
            </a:r>
            <a:r>
              <a:rPr lang="en-US" altLang="en-US" sz="2400" dirty="0" smtClean="0">
                <a:solidFill>
                  <a:srgbClr val="FF0000"/>
                </a:solidFill>
              </a:rPr>
              <a:t>)</a:t>
            </a:r>
            <a:endParaRPr lang="en-US" altLang="en-US" sz="2400" dirty="0">
              <a:solidFill>
                <a:srgbClr val="FF0000"/>
              </a:solidFill>
            </a:endParaRPr>
          </a:p>
          <a:p>
            <a:pPr eaLnBrk="1" hangingPunct="1">
              <a:spcBef>
                <a:spcPct val="0"/>
              </a:spcBef>
              <a:buClrTx/>
              <a:buFontTx/>
              <a:buNone/>
            </a:pPr>
            <a:r>
              <a:rPr lang="en-US" altLang="en-US" sz="2400" dirty="0" smtClean="0">
                <a:solidFill>
                  <a:srgbClr val="FF0000"/>
                </a:solidFill>
              </a:rPr>
              <a:t>“</a:t>
            </a:r>
            <a:r>
              <a:rPr lang="tr-TR" altLang="en-US" sz="2400" dirty="0" smtClean="0">
                <a:solidFill>
                  <a:srgbClr val="FF0000"/>
                </a:solidFill>
              </a:rPr>
              <a:t>Gayret göstermek</a:t>
            </a:r>
            <a:r>
              <a:rPr lang="en-US" altLang="en-US" sz="2400" dirty="0" smtClean="0">
                <a:solidFill>
                  <a:srgbClr val="FF0000"/>
                </a:solidFill>
              </a:rPr>
              <a:t>” </a:t>
            </a:r>
            <a:r>
              <a:rPr lang="en-US" altLang="en-US" sz="2400" dirty="0">
                <a:solidFill>
                  <a:srgbClr val="FF0000"/>
                </a:solidFill>
              </a:rPr>
              <a:t>= </a:t>
            </a:r>
            <a:r>
              <a:rPr lang="tr-TR" altLang="en-US" sz="2400" dirty="0" smtClean="0">
                <a:solidFill>
                  <a:srgbClr val="FF0000"/>
                </a:solidFill>
              </a:rPr>
              <a:t>baskı gücü </a:t>
            </a:r>
            <a:r>
              <a:rPr lang="en-US" altLang="en-US" sz="2400" dirty="0" smtClean="0">
                <a:solidFill>
                  <a:srgbClr val="FF0000"/>
                </a:solidFill>
              </a:rPr>
              <a:t>(</a:t>
            </a:r>
            <a:r>
              <a:rPr lang="tr-TR" altLang="en-US" sz="2400" dirty="0">
                <a:solidFill>
                  <a:srgbClr val="FF0000"/>
                </a:solidFill>
              </a:rPr>
              <a:t>etkilerden </a:t>
            </a:r>
            <a:r>
              <a:rPr lang="tr-TR" altLang="en-US" sz="2400" dirty="0" smtClean="0">
                <a:solidFill>
                  <a:srgbClr val="FF0000"/>
                </a:solidFill>
              </a:rPr>
              <a:t>tedarikçinin sorumlu olduğu hallerde</a:t>
            </a:r>
            <a:r>
              <a:rPr lang="en-US" altLang="en-US" sz="2400" dirty="0" smtClean="0">
                <a:solidFill>
                  <a:srgbClr val="FF0000"/>
                </a:solidFill>
              </a:rPr>
              <a:t>)</a:t>
            </a:r>
            <a:endParaRPr lang="en-US" altLang="en-US" sz="2400" dirty="0">
              <a:solidFill>
                <a:srgbClr val="FF0000"/>
              </a:solidFill>
            </a:endParaRPr>
          </a:p>
        </p:txBody>
      </p:sp>
    </p:spTree>
    <p:extLst>
      <p:ext uri="{BB962C8B-B14F-4D97-AF65-F5344CB8AC3E}">
        <p14:creationId xmlns:p14="http://schemas.microsoft.com/office/powerpoint/2010/main" val="31592696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8352928" cy="5472608"/>
          </a:xfrm>
        </p:spPr>
        <p:txBody>
          <a:bodyPr>
            <a:normAutofit/>
          </a:bodyPr>
          <a:lstStyle/>
          <a:p>
            <a:pPr marL="0" indent="0">
              <a:buNone/>
            </a:pPr>
            <a:r>
              <a:rPr lang="tr-TR" sz="2400" b="1" dirty="0" smtClean="0">
                <a:solidFill>
                  <a:schemeClr val="accent2"/>
                </a:solidFill>
                <a:latin typeface="Arial" charset="0"/>
                <a:cs typeface="Arial" charset="0"/>
              </a:rPr>
              <a:t>Beklentiler nelerdir</a:t>
            </a:r>
            <a:r>
              <a:rPr lang="en-GB" sz="2400" b="1" dirty="0" smtClean="0">
                <a:solidFill>
                  <a:schemeClr val="accent2"/>
                </a:solidFill>
                <a:latin typeface="Arial" charset="0"/>
                <a:cs typeface="Arial" charset="0"/>
              </a:rPr>
              <a:t>?</a:t>
            </a:r>
            <a:endParaRPr lang="en-GB" sz="2400" b="1" dirty="0">
              <a:solidFill>
                <a:schemeClr val="accent2"/>
              </a:solidFill>
              <a:latin typeface="Arial" charset="0"/>
              <a:cs typeface="Arial" charset="0"/>
            </a:endParaRPr>
          </a:p>
          <a:p>
            <a:pPr marL="0" indent="0">
              <a:buNone/>
            </a:pPr>
            <a:endParaRPr lang="en-GB" sz="2400" dirty="0" smtClean="0">
              <a:latin typeface="Arial" panose="020B0604020202020204" pitchFamily="34" charset="0"/>
              <a:cs typeface="Arial" panose="020B0604020202020204" pitchFamily="34" charset="0"/>
            </a:endParaRPr>
          </a:p>
          <a:p>
            <a:r>
              <a:rPr lang="tr-TR" sz="2400" dirty="0" smtClean="0">
                <a:latin typeface="Arial" panose="020B0604020202020204" pitchFamily="34" charset="0"/>
                <a:cs typeface="Arial" panose="020B0604020202020204" pitchFamily="34" charset="0"/>
              </a:rPr>
              <a:t>Şirketin İnsan Haklarına ilişkin bir Bildiri yayınlaması</a:t>
            </a:r>
            <a:endParaRPr lang="en-GB" sz="2400" dirty="0">
              <a:latin typeface="Arial" panose="020B0604020202020204" pitchFamily="34" charset="0"/>
              <a:cs typeface="Arial" panose="020B0604020202020204" pitchFamily="34" charset="0"/>
            </a:endParaRPr>
          </a:p>
          <a:p>
            <a:pPr lvl="1" eaLnBrk="1" hangingPunct="1">
              <a:spcAft>
                <a:spcPts val="0"/>
              </a:spcAft>
              <a:tabLst>
                <a:tab pos="2065338" algn="l"/>
              </a:tabLst>
              <a:defRPr/>
            </a:pPr>
            <a:r>
              <a:rPr lang="tr-TR" sz="2400" dirty="0" smtClean="0">
                <a:latin typeface="Arial" panose="020B0604020202020204" pitchFamily="34" charset="0"/>
                <a:cs typeface="Arial" panose="020B0604020202020204" pitchFamily="34" charset="0"/>
              </a:rPr>
              <a:t>Tek taraflı olmamalıdır </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diğer unsurları dikkate almalı ve mevcut belgelerle ilişki kurmalıdır</a:t>
            </a:r>
            <a:r>
              <a:rPr lang="fr-CH"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a:p>
            <a:pPr lvl="1" eaLnBrk="1" hangingPunct="1">
              <a:spcAft>
                <a:spcPts val="0"/>
              </a:spcAft>
              <a:defRPr/>
            </a:pPr>
            <a:r>
              <a:rPr lang="tr-TR" sz="2400" dirty="0" smtClean="0">
                <a:latin typeface="Arial" panose="020B0604020202020204" pitchFamily="34" charset="0"/>
                <a:cs typeface="Arial" panose="020B0604020202020204" pitchFamily="34" charset="0"/>
              </a:rPr>
              <a:t>Yönetim Kurulu tarafından onaylanmalıdır</a:t>
            </a:r>
            <a:endParaRPr lang="en-GB" sz="2400" dirty="0" smtClean="0">
              <a:latin typeface="Arial" panose="020B0604020202020204" pitchFamily="34" charset="0"/>
              <a:cs typeface="Arial" panose="020B0604020202020204" pitchFamily="34" charset="0"/>
            </a:endParaRPr>
          </a:p>
          <a:p>
            <a:pPr lvl="1" eaLnBrk="1" hangingPunct="1">
              <a:spcAft>
                <a:spcPts val="0"/>
              </a:spcAft>
              <a:defRPr/>
            </a:pPr>
            <a:r>
              <a:rPr lang="tr-TR" sz="2400" dirty="0" smtClean="0">
                <a:solidFill>
                  <a:srgbClr val="000000"/>
                </a:solidFill>
                <a:latin typeface="Arial" panose="020B0604020202020204" pitchFamily="34" charset="0"/>
                <a:cs typeface="Arial" panose="020B0604020202020204" pitchFamily="34" charset="0"/>
              </a:rPr>
              <a:t>Üslup konusunda hassas davranılmalıdır </a:t>
            </a:r>
            <a:r>
              <a:rPr lang="en-GB" sz="2400" dirty="0" smtClean="0">
                <a:solidFill>
                  <a:srgbClr val="000000"/>
                </a:solidFill>
                <a:latin typeface="Arial" panose="020B0604020202020204" pitchFamily="34" charset="0"/>
                <a:cs typeface="Arial" panose="020B0604020202020204" pitchFamily="34" charset="0"/>
              </a:rPr>
              <a:t>(</a:t>
            </a:r>
            <a:r>
              <a:rPr lang="tr-TR" sz="2400" dirty="0" smtClean="0">
                <a:solidFill>
                  <a:srgbClr val="000000"/>
                </a:solidFill>
                <a:latin typeface="Arial" panose="020B0604020202020204" pitchFamily="34" charset="0"/>
                <a:cs typeface="Arial" panose="020B0604020202020204" pitchFamily="34" charset="0"/>
              </a:rPr>
              <a:t>Yorumda birlik temin edilmelidir: Metnin başkaları tarafından nasıl algılanacağı / kötüye kullanılabileceği hususuna dikkat edilmelidir</a:t>
            </a:r>
            <a:r>
              <a:rPr lang="fr-CH" sz="2400" dirty="0" smtClean="0">
                <a:solidFill>
                  <a:srgbClr val="000000"/>
                </a:solidFill>
                <a:latin typeface="Arial" panose="020B0604020202020204" pitchFamily="34" charset="0"/>
                <a:cs typeface="Arial" panose="020B0604020202020204" pitchFamily="34" charset="0"/>
              </a:rPr>
              <a:t>)</a:t>
            </a:r>
            <a:endParaRPr lang="en-GB" sz="2400" dirty="0">
              <a:solidFill>
                <a:srgbClr val="000000"/>
              </a:solidFill>
              <a:latin typeface="Arial" panose="020B0604020202020204" pitchFamily="34" charset="0"/>
              <a:cs typeface="Arial" panose="020B0604020202020204" pitchFamily="34" charset="0"/>
            </a:endParaRPr>
          </a:p>
          <a:p>
            <a:pPr lvl="1" eaLnBrk="1" hangingPunct="1">
              <a:spcBef>
                <a:spcPts val="0"/>
              </a:spcBef>
              <a:spcAft>
                <a:spcPts val="600"/>
              </a:spcAft>
              <a:defRPr/>
            </a:pPr>
            <a:r>
              <a:rPr lang="tr-TR" sz="2400" dirty="0" smtClean="0">
                <a:solidFill>
                  <a:srgbClr val="000000"/>
                </a:solidFill>
                <a:latin typeface="Arial" panose="020B0604020202020204" pitchFamily="34" charset="0"/>
                <a:cs typeface="Arial" panose="020B0604020202020204" pitchFamily="34" charset="0"/>
              </a:rPr>
              <a:t>Uygulama </a:t>
            </a:r>
            <a:r>
              <a:rPr lang="fr-CH" sz="2400" dirty="0" smtClean="0">
                <a:solidFill>
                  <a:srgbClr val="000000"/>
                </a:solidFill>
                <a:latin typeface="Arial" panose="020B0604020202020204" pitchFamily="34" charset="0"/>
                <a:cs typeface="Arial" panose="020B0604020202020204" pitchFamily="34" charset="0"/>
              </a:rPr>
              <a:t>/ </a:t>
            </a:r>
            <a:r>
              <a:rPr lang="tr-TR" sz="2400" dirty="0" smtClean="0">
                <a:solidFill>
                  <a:srgbClr val="000000"/>
                </a:solidFill>
                <a:latin typeface="Arial" panose="020B0604020202020204" pitchFamily="34" charset="0"/>
                <a:cs typeface="Arial" panose="020B0604020202020204" pitchFamily="34" charset="0"/>
              </a:rPr>
              <a:t>yaygınlaştırma </a:t>
            </a:r>
            <a:r>
              <a:rPr lang="fr-CH" sz="2400" dirty="0" smtClean="0">
                <a:solidFill>
                  <a:srgbClr val="000000"/>
                </a:solidFill>
                <a:latin typeface="Arial" panose="020B0604020202020204" pitchFamily="34" charset="0"/>
                <a:cs typeface="Arial" panose="020B0604020202020204" pitchFamily="34" charset="0"/>
              </a:rPr>
              <a:t>(</a:t>
            </a:r>
            <a:r>
              <a:rPr lang="tr-TR" sz="2400" dirty="0" smtClean="0">
                <a:solidFill>
                  <a:srgbClr val="000000"/>
                </a:solidFill>
                <a:latin typeface="Arial" panose="020B0604020202020204" pitchFamily="34" charset="0"/>
                <a:cs typeface="Arial" panose="020B0604020202020204" pitchFamily="34" charset="0"/>
              </a:rPr>
              <a:t>Sorumlular kimlerdir</a:t>
            </a:r>
            <a:r>
              <a:rPr lang="fr-CH" sz="2400" dirty="0" smtClean="0">
                <a:solidFill>
                  <a:srgbClr val="000000"/>
                </a:solidFill>
                <a:latin typeface="Arial" panose="020B0604020202020204" pitchFamily="34" charset="0"/>
                <a:cs typeface="Arial" panose="020B0604020202020204" pitchFamily="34" charset="0"/>
              </a:rPr>
              <a:t>? </a:t>
            </a:r>
            <a:r>
              <a:rPr lang="tr-TR" sz="2400" dirty="0" smtClean="0">
                <a:solidFill>
                  <a:srgbClr val="000000"/>
                </a:solidFill>
                <a:latin typeface="Arial" panose="020B0604020202020204" pitchFamily="34" charset="0"/>
                <a:cs typeface="Arial" panose="020B0604020202020204" pitchFamily="34" charset="0"/>
              </a:rPr>
              <a:t>Yeterli kaynak mevcut mudur</a:t>
            </a:r>
            <a:r>
              <a:rPr lang="fr-CH" sz="2400" dirty="0" smtClean="0">
                <a:solidFill>
                  <a:srgbClr val="000000"/>
                </a:solidFill>
                <a:latin typeface="Arial" panose="020B0604020202020204" pitchFamily="34" charset="0"/>
                <a:cs typeface="Arial" panose="020B0604020202020204" pitchFamily="34" charset="0"/>
              </a:rPr>
              <a:t>?</a:t>
            </a:r>
            <a:r>
              <a:rPr lang="fr-CH" sz="2400" dirty="0" smtClean="0">
                <a:solidFill>
                  <a:srgbClr val="000000"/>
                </a:solidFill>
              </a:rPr>
              <a:t>)</a:t>
            </a:r>
            <a:endParaRPr lang="fr-CH" sz="2400" dirty="0">
              <a:solidFill>
                <a:srgbClr val="000000"/>
              </a:solidFill>
            </a:endParaRPr>
          </a:p>
          <a:p>
            <a:endParaRPr lang="en-GB" sz="8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14</a:t>
            </a:fld>
            <a:endParaRPr lang="fr-FR" dirty="0"/>
          </a:p>
        </p:txBody>
      </p:sp>
    </p:spTree>
    <p:extLst>
      <p:ext uri="{BB962C8B-B14F-4D97-AF65-F5344CB8AC3E}">
        <p14:creationId xmlns:p14="http://schemas.microsoft.com/office/powerpoint/2010/main" val="3825596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196752"/>
            <a:ext cx="7772400" cy="5301208"/>
          </a:xfrm>
        </p:spPr>
        <p:txBody>
          <a:bodyPr/>
          <a:lstStyle/>
          <a:p>
            <a:pPr eaLnBrk="1" hangingPunct="1">
              <a:spcAft>
                <a:spcPts val="1200"/>
              </a:spcAft>
              <a:defRPr/>
            </a:pPr>
            <a:r>
              <a:rPr lang="tr-TR" altLang="en-US" sz="2400" dirty="0" smtClean="0">
                <a:latin typeface="Arial" panose="020B0604020202020204" pitchFamily="34" charset="0"/>
                <a:cs typeface="Arial" panose="020B0604020202020204" pitchFamily="34" charset="0"/>
              </a:rPr>
              <a:t>Gerekli Özenin Gösterilmesi</a:t>
            </a:r>
            <a:endParaRPr lang="en-GB" altLang="en-US" sz="2400" dirty="0" smtClean="0">
              <a:latin typeface="Arial" panose="020B0604020202020204" pitchFamily="34" charset="0"/>
              <a:cs typeface="Arial" panose="020B0604020202020204" pitchFamily="34" charset="0"/>
            </a:endParaRPr>
          </a:p>
          <a:p>
            <a:pPr lvl="1"/>
            <a:r>
              <a:rPr lang="en-GB" sz="2400" dirty="0" smtClean="0">
                <a:latin typeface="Arial" panose="020B0604020202020204" pitchFamily="34" charset="0"/>
                <a:cs typeface="Arial" panose="020B0604020202020204" pitchFamily="34" charset="0"/>
              </a:rPr>
              <a:t>17</a:t>
            </a:r>
            <a:r>
              <a:rPr lang="tr-TR" sz="2400" dirty="0" smtClean="0">
                <a:latin typeface="Arial" panose="020B0604020202020204" pitchFamily="34" charset="0"/>
                <a:cs typeface="Arial" panose="020B0604020202020204" pitchFamily="34" charset="0"/>
              </a:rPr>
              <a:t>. Rehber İlkede ‘gerekli özenin gösterilmesi’ yaklaşımı </a:t>
            </a:r>
            <a:r>
              <a:rPr lang="tr-TR" sz="2400" b="1" dirty="0" smtClean="0">
                <a:latin typeface="Arial" panose="020B0604020202020204" pitchFamily="34" charset="0"/>
                <a:cs typeface="Arial" panose="020B0604020202020204" pitchFamily="34" charset="0"/>
              </a:rPr>
              <a:t>insan haklarına ilişkin olumsuz etkilerin tespit edilmesi, önlenmesi, en aza indirgenmesi ve hesabının verilmesinde </a:t>
            </a:r>
            <a:r>
              <a:rPr lang="tr-TR" sz="2400" dirty="0" smtClean="0">
                <a:latin typeface="Arial" panose="020B0604020202020204" pitchFamily="34" charset="0"/>
                <a:cs typeface="Arial" panose="020B0604020202020204" pitchFamily="34" charset="0"/>
              </a:rPr>
              <a:t>şirkete yardımcı olacak bir </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araç</a:t>
            </a:r>
            <a:r>
              <a:rPr lang="en-GB"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olarak tanımlanmıştır.</a:t>
            </a:r>
            <a:endParaRPr lang="en-GB" sz="2400" dirty="0" smtClean="0">
              <a:latin typeface="Arial" panose="020B0604020202020204" pitchFamily="34" charset="0"/>
              <a:cs typeface="Arial" panose="020B0604020202020204" pitchFamily="34" charset="0"/>
            </a:endParaRPr>
          </a:p>
          <a:p>
            <a:pPr marL="457200" lvl="1" indent="0">
              <a:buNone/>
            </a:pPr>
            <a:endParaRPr lang="en-GB" sz="2400" dirty="0" smtClean="0">
              <a:latin typeface="Arial" panose="020B0604020202020204" pitchFamily="34" charset="0"/>
              <a:cs typeface="Arial" panose="020B0604020202020204" pitchFamily="34" charset="0"/>
            </a:endParaRPr>
          </a:p>
          <a:p>
            <a:pPr lvl="1"/>
            <a:r>
              <a:rPr lang="tr-TR" sz="2400" dirty="0" smtClean="0">
                <a:latin typeface="Arial" panose="020B0604020202020204" pitchFamily="34" charset="0"/>
                <a:cs typeface="Arial" panose="020B0604020202020204" pitchFamily="34" charset="0"/>
              </a:rPr>
              <a:t>Özen Gösterme yaklaşımı </a:t>
            </a:r>
            <a:r>
              <a:rPr lang="en-GB" sz="2400" i="1" dirty="0" smtClean="0">
                <a:latin typeface="Arial" panose="020B0604020202020204" pitchFamily="34" charset="0"/>
                <a:cs typeface="Arial" panose="020B0604020202020204" pitchFamily="34" charset="0"/>
              </a:rPr>
              <a:t>"</a:t>
            </a:r>
            <a:r>
              <a:rPr lang="tr-TR" sz="2400" i="1" dirty="0" smtClean="0">
                <a:latin typeface="Arial" panose="020B0604020202020204" pitchFamily="34" charset="0"/>
                <a:cs typeface="Arial" panose="020B0604020202020204" pitchFamily="34" charset="0"/>
              </a:rPr>
              <a:t>bir şirket kimseye zarar vermediğini nereden anlar</a:t>
            </a:r>
            <a:r>
              <a:rPr lang="en-GB" sz="2400" i="1"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sorusunun yanıtlanmasına yardımcı olur.</a:t>
            </a:r>
            <a:endParaRPr lang="en-GB" sz="2400" dirty="0" smtClean="0">
              <a:latin typeface="Arial" panose="020B0604020202020204" pitchFamily="34" charset="0"/>
              <a:cs typeface="Arial" panose="020B0604020202020204" pitchFamily="34" charset="0"/>
            </a:endParaRPr>
          </a:p>
          <a:p>
            <a:pPr marL="400050" lvl="1" indent="0">
              <a:buNone/>
            </a:pPr>
            <a:endParaRPr lang="en-GB" sz="800" dirty="0" smtClean="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15</a:t>
            </a:fld>
            <a:endParaRPr lang="fr-FR"/>
          </a:p>
        </p:txBody>
      </p:sp>
    </p:spTree>
    <p:extLst>
      <p:ext uri="{BB962C8B-B14F-4D97-AF65-F5344CB8AC3E}">
        <p14:creationId xmlns:p14="http://schemas.microsoft.com/office/powerpoint/2010/main" val="338803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1"/>
            <a:r>
              <a:rPr lang="tr-TR" sz="2400" dirty="0">
                <a:latin typeface="Arial" panose="020B0604020202020204" pitchFamily="34" charset="0"/>
                <a:cs typeface="Arial" panose="020B0604020202020204" pitchFamily="34" charset="0"/>
              </a:rPr>
              <a:t>Özen Gösterme yaklaşımı insan hakları alanındaki mevcut veya muhtemel etkilerin değerlendirilmesinin yanı sıra edinilen bulguların dikkate alınarak bu konuda tedbirler alınmasını, yanıtların takibinin yapılmasını ve alınan tedbirlerin yaygınlaştırılmasını kapsamalıdır.</a:t>
            </a:r>
            <a:r>
              <a:rPr lang="en-GB" sz="2400" dirty="0">
                <a:latin typeface="Arial" panose="020B0604020202020204" pitchFamily="34" charset="0"/>
                <a:cs typeface="Arial" panose="020B0604020202020204" pitchFamily="34" charset="0"/>
              </a:rPr>
              <a:t> </a:t>
            </a:r>
          </a:p>
          <a:p>
            <a:pPr marL="400050" lvl="1" indent="0">
              <a:buNone/>
            </a:pPr>
            <a:endParaRPr lang="en-GB" sz="2400" dirty="0">
              <a:latin typeface="Arial" panose="020B0604020202020204" pitchFamily="34" charset="0"/>
              <a:cs typeface="Arial" panose="020B0604020202020204" pitchFamily="34" charset="0"/>
            </a:endParaRPr>
          </a:p>
          <a:p>
            <a:pPr lvl="1"/>
            <a:r>
              <a:rPr lang="tr-TR" sz="2400" dirty="0">
                <a:latin typeface="Arial" panose="020B0604020202020204" pitchFamily="34" charset="0"/>
                <a:cs typeface="Arial" panose="020B0604020202020204" pitchFamily="34" charset="0"/>
              </a:rPr>
              <a:t>Şirketler yalnızca kendi faaliyetlerini kontrol etmekle kalmamalı, iş ilişkileri sonucunda ortaya çıkan faaliyetlere de dikkat etmelidir. </a:t>
            </a:r>
            <a:endParaRPr lang="en-GB" sz="2400" dirty="0">
              <a:latin typeface="Arial" panose="020B0604020202020204" pitchFamily="34" charset="0"/>
              <a:cs typeface="Arial" panose="020B0604020202020204" pitchFamily="34" charset="0"/>
            </a:endParaRPr>
          </a:p>
          <a:p>
            <a:endParaRPr lang="tr-TR" sz="2400" dirty="0"/>
          </a:p>
        </p:txBody>
      </p:sp>
    </p:spTree>
    <p:extLst>
      <p:ext uri="{BB962C8B-B14F-4D97-AF65-F5344CB8AC3E}">
        <p14:creationId xmlns:p14="http://schemas.microsoft.com/office/powerpoint/2010/main" val="2308435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contenu 4"/>
          <p:cNvSpPr>
            <a:spLocks noGrp="1"/>
          </p:cNvSpPr>
          <p:nvPr>
            <p:ph idx="1"/>
          </p:nvPr>
        </p:nvSpPr>
        <p:spPr>
          <a:xfrm>
            <a:off x="251520" y="836712"/>
            <a:ext cx="8568952" cy="5688632"/>
          </a:xfrm>
        </p:spPr>
        <p:txBody>
          <a:bodyPr>
            <a:normAutofit/>
          </a:bodyPr>
          <a:lstStyle/>
          <a:p>
            <a:pPr eaLnBrk="1" hangingPunct="1">
              <a:spcAft>
                <a:spcPts val="1200"/>
              </a:spcAft>
            </a:pPr>
            <a:r>
              <a:rPr lang="tr-TR" altLang="en-US" sz="2400" dirty="0" smtClean="0">
                <a:latin typeface="Arial" charset="0"/>
                <a:cs typeface="Arial" charset="0"/>
              </a:rPr>
              <a:t>Çözüm Mekanizması</a:t>
            </a:r>
          </a:p>
          <a:p>
            <a:pPr lvl="1" eaLnBrk="1" hangingPunct="1">
              <a:spcAft>
                <a:spcPts val="1200"/>
              </a:spcAft>
            </a:pPr>
            <a:r>
              <a:rPr lang="tr-TR" altLang="en-US" sz="2400" dirty="0" smtClean="0">
                <a:latin typeface="Arial" charset="0"/>
                <a:cs typeface="Arial" charset="0"/>
              </a:rPr>
              <a:t>İnsan Haklarına ilişkin olumsuz etkilerin değerlendirilmesine yönelik etkili mekanizmaların tesis edilmesi</a:t>
            </a:r>
          </a:p>
          <a:p>
            <a:pPr lvl="1" eaLnBrk="1" hangingPunct="1"/>
            <a:r>
              <a:rPr lang="tr-TR" altLang="en-US" sz="2400" dirty="0" smtClean="0">
                <a:latin typeface="Arial" charset="0"/>
                <a:cs typeface="Arial" charset="0"/>
              </a:rPr>
              <a:t>İşletme bünyesinde bir mekanizma oluşturma düşüncesi</a:t>
            </a:r>
          </a:p>
          <a:p>
            <a:pPr lvl="2" eaLnBrk="1" hangingPunct="1">
              <a:spcAft>
                <a:spcPts val="1200"/>
              </a:spcAft>
              <a:buClr>
                <a:srgbClr val="013A79"/>
              </a:buClr>
              <a:buFont typeface="Wingdings" pitchFamily="2" charset="2"/>
              <a:buChar char="ü"/>
            </a:pPr>
            <a:r>
              <a:rPr lang="tr-TR" altLang="en-US" dirty="0" smtClean="0">
                <a:latin typeface="Arial" charset="0"/>
                <a:cs typeface="Arial" charset="0"/>
              </a:rPr>
              <a:t>Etkin, erişilebilir ve güvenilir</a:t>
            </a:r>
          </a:p>
          <a:p>
            <a:pPr lvl="1" eaLnBrk="1" hangingPunct="1"/>
            <a:r>
              <a:rPr lang="tr-TR" altLang="en-US" sz="2400" dirty="0" smtClean="0">
                <a:latin typeface="Arial" charset="0"/>
                <a:cs typeface="Arial" charset="0"/>
              </a:rPr>
              <a:t>Ulusal mevzuatın bilinmesi</a:t>
            </a:r>
          </a:p>
          <a:p>
            <a:pPr lvl="2" eaLnBrk="1" hangingPunct="1">
              <a:spcAft>
                <a:spcPts val="1200"/>
              </a:spcAft>
              <a:buClr>
                <a:srgbClr val="013A79"/>
              </a:buClr>
              <a:buFont typeface="Wingdings" pitchFamily="2" charset="2"/>
              <a:buChar char="ü"/>
            </a:pPr>
            <a:r>
              <a:rPr lang="tr-TR" altLang="en-US" dirty="0" smtClean="0">
                <a:latin typeface="Arial" charset="0"/>
                <a:cs typeface="Arial" charset="0"/>
              </a:rPr>
              <a:t>Ulusal İnsan Hakları Kurumları</a:t>
            </a:r>
          </a:p>
          <a:p>
            <a:pPr lvl="1" eaLnBrk="1" hangingPunct="1"/>
            <a:r>
              <a:rPr lang="tr-TR" altLang="en-US" sz="2400" dirty="0" smtClean="0">
                <a:latin typeface="Arial" charset="0"/>
                <a:cs typeface="Arial" charset="0"/>
              </a:rPr>
              <a:t>Yardım hattı, irtibat kişisi</a:t>
            </a:r>
          </a:p>
          <a:p>
            <a:pPr lvl="2" eaLnBrk="1" hangingPunct="1">
              <a:buClr>
                <a:srgbClr val="013A79"/>
              </a:buClr>
              <a:buFont typeface="Wingdings" pitchFamily="2" charset="2"/>
              <a:buChar char="ü"/>
            </a:pPr>
            <a:r>
              <a:rPr lang="tr-TR" altLang="en-US" dirty="0" smtClean="0">
                <a:latin typeface="Arial" charset="0"/>
                <a:cs typeface="Arial" charset="0"/>
              </a:rPr>
              <a:t>Süreç – şeffaf</a:t>
            </a:r>
          </a:p>
          <a:p>
            <a:pPr lvl="2" eaLnBrk="1" hangingPunct="1">
              <a:buClr>
                <a:srgbClr val="013A79"/>
              </a:buClr>
              <a:buFont typeface="Wingdings" pitchFamily="2" charset="2"/>
              <a:buChar char="ü"/>
            </a:pPr>
            <a:r>
              <a:rPr lang="tr-TR" altLang="en-US" dirty="0" smtClean="0">
                <a:latin typeface="Arial" charset="0"/>
                <a:cs typeface="Arial" charset="0"/>
              </a:rPr>
              <a:t>Çıktı - şeffaf</a:t>
            </a:r>
          </a:p>
          <a:p>
            <a:pPr lvl="1" eaLnBrk="1" hangingPunct="1">
              <a:spcAft>
                <a:spcPts val="1200"/>
              </a:spcAft>
            </a:pPr>
            <a:endParaRPr lang="en-GB" altLang="en-US" sz="1400" dirty="0" smtClean="0">
              <a:latin typeface="Arial" charset="0"/>
              <a:cs typeface="Arial" charset="0"/>
            </a:endParaRPr>
          </a:p>
        </p:txBody>
      </p:sp>
      <p:sp>
        <p:nvSpPr>
          <p:cNvPr id="26627" name="Espace réservé du numéro de diapositive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fld id="{54D4BD0A-EFE2-48EA-8BBB-CBE96850249B}" type="slidenum">
              <a:rPr lang="fr-FR" altLang="en-US" sz="1400" smtClean="0">
                <a:latin typeface="Times New Roman" pitchFamily="18" charset="0"/>
              </a:rPr>
              <a:pPr eaLnBrk="1" hangingPunct="1">
                <a:spcBef>
                  <a:spcPct val="0"/>
                </a:spcBef>
                <a:buClrTx/>
                <a:buFontTx/>
                <a:buNone/>
              </a:pPr>
              <a:t>17</a:t>
            </a:fld>
            <a:endParaRPr lang="fr-FR" altLang="en-US" sz="1400" smtClean="0">
              <a:latin typeface="Times New Roman" pitchFamily="18" charset="0"/>
            </a:endParaRPr>
          </a:p>
        </p:txBody>
      </p:sp>
    </p:spTree>
    <p:extLst>
      <p:ext uri="{BB962C8B-B14F-4D97-AF65-F5344CB8AC3E}">
        <p14:creationId xmlns:p14="http://schemas.microsoft.com/office/powerpoint/2010/main" val="14116512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352928" cy="5328592"/>
          </a:xfrm>
        </p:spPr>
        <p:txBody>
          <a:bodyPr>
            <a:normAutofit lnSpcReduction="10000"/>
          </a:bodyPr>
          <a:lstStyle/>
          <a:p>
            <a:pPr marL="0" indent="0">
              <a:buNone/>
            </a:pPr>
            <a:r>
              <a:rPr lang="tr-TR" sz="2000" b="1" dirty="0" smtClean="0">
                <a:solidFill>
                  <a:schemeClr val="accent2"/>
                </a:solidFill>
                <a:latin typeface="Arial" charset="0"/>
                <a:cs typeface="Arial" charset="0"/>
              </a:rPr>
              <a:t>BM İş Dünyası ve İnsan Hakları Çalışma Grubu</a:t>
            </a:r>
          </a:p>
          <a:p>
            <a:pPr marL="0" indent="0">
              <a:buNone/>
            </a:pPr>
            <a:endParaRPr lang="tr-TR" sz="800" b="1" dirty="0" smtClean="0">
              <a:solidFill>
                <a:schemeClr val="accent2"/>
              </a:solidFill>
              <a:latin typeface="Arial" charset="0"/>
              <a:cs typeface="Arial" charset="0"/>
            </a:endParaRPr>
          </a:p>
          <a:p>
            <a:r>
              <a:rPr lang="tr-TR" sz="2400" dirty="0" smtClean="0">
                <a:latin typeface="Arial" pitchFamily="34" charset="0"/>
                <a:cs typeface="Arial" pitchFamily="34" charset="0"/>
              </a:rPr>
              <a:t>2011 yılının Haziran ayında BM İnsan Hakları Konseyi, BM İş Dünyası ve İnsan Hakları Rehber İlkeleri’nin etkili ve kapsamlı bir şekilde uygulanmasını teşvik etmek amacıyla  </a:t>
            </a:r>
            <a:r>
              <a:rPr lang="tr-TR" sz="2400" u="sng" dirty="0" smtClean="0">
                <a:latin typeface="Arial" pitchFamily="34" charset="0"/>
                <a:cs typeface="Arial" pitchFamily="34" charset="0"/>
              </a:rPr>
              <a:t>İş Dünyası ve İnsan Hakları Çalışma Grubu</a:t>
            </a:r>
            <a:r>
              <a:rPr lang="tr-TR" sz="2400" dirty="0" smtClean="0">
                <a:latin typeface="Arial" pitchFamily="34" charset="0"/>
                <a:cs typeface="Arial" pitchFamily="34" charset="0"/>
              </a:rPr>
              <a:t>’nun kurulmasına karar vermiştir.</a:t>
            </a:r>
          </a:p>
          <a:p>
            <a:pPr marL="0" indent="0">
              <a:buNone/>
            </a:pPr>
            <a:endParaRPr lang="tr-TR" sz="2400" dirty="0" smtClean="0">
              <a:latin typeface="Arial" pitchFamily="34" charset="0"/>
              <a:cs typeface="Arial" pitchFamily="34" charset="0"/>
            </a:endParaRPr>
          </a:p>
          <a:p>
            <a:r>
              <a:rPr lang="tr-TR" sz="2400" dirty="0" smtClean="0">
                <a:latin typeface="Arial" pitchFamily="34" charset="0"/>
                <a:cs typeface="Arial" pitchFamily="34" charset="0"/>
              </a:rPr>
              <a:t>BM Çalışma Grubu hedefine ulaşmak için üç ayrı çalışma kolu oluşturmuştur:</a:t>
            </a:r>
          </a:p>
          <a:p>
            <a:pPr marL="0" indent="0">
              <a:buFontTx/>
              <a:buNone/>
              <a:defRPr/>
            </a:pPr>
            <a:endParaRPr lang="tr-TR" sz="2400" dirty="0" smtClean="0">
              <a:latin typeface="Arial" pitchFamily="34" charset="0"/>
              <a:cs typeface="Arial" pitchFamily="34" charset="0"/>
            </a:endParaRPr>
          </a:p>
          <a:p>
            <a:pPr lvl="1">
              <a:defRPr/>
            </a:pPr>
            <a:r>
              <a:rPr lang="tr-TR" sz="2400" dirty="0" smtClean="0">
                <a:latin typeface="Arial" pitchFamily="34" charset="0"/>
                <a:cs typeface="Arial" pitchFamily="34" charset="0"/>
              </a:rPr>
              <a:t>İlkelerin küresel düzeyde yaygınlaştırılması</a:t>
            </a:r>
          </a:p>
          <a:p>
            <a:pPr lvl="1">
              <a:defRPr/>
            </a:pPr>
            <a:r>
              <a:rPr lang="tr-TR" sz="2400" dirty="0" smtClean="0">
                <a:latin typeface="Arial" pitchFamily="34" charset="0"/>
                <a:cs typeface="Arial" pitchFamily="34" charset="0"/>
              </a:rPr>
              <a:t>Uygulamanın teşvik edilmesi</a:t>
            </a:r>
          </a:p>
          <a:p>
            <a:pPr lvl="1">
              <a:defRPr/>
            </a:pPr>
            <a:r>
              <a:rPr lang="tr-TR" sz="2400" dirty="0" smtClean="0">
                <a:latin typeface="Arial" pitchFamily="34" charset="0"/>
                <a:cs typeface="Arial" pitchFamily="34" charset="0"/>
              </a:rPr>
              <a:t>Küresel yönetişim çerçevelerine entegre edilmesi</a:t>
            </a:r>
          </a:p>
          <a:p>
            <a:pPr marL="0" indent="0">
              <a:buFontTx/>
              <a:buNone/>
              <a:defRPr/>
            </a:pPr>
            <a:endParaRPr lang="en-US" sz="1000" dirty="0">
              <a:latin typeface="Arial" pitchFamily="34" charset="0"/>
              <a:cs typeface="Arial" pitchFamily="34" charset="0"/>
            </a:endParaRPr>
          </a:p>
          <a:p>
            <a:pPr marL="0" indent="0">
              <a:buNone/>
            </a:pPr>
            <a:endParaRPr lang="en-GB"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18</a:t>
            </a:fld>
            <a:endParaRPr lang="fr-FR"/>
          </a:p>
        </p:txBody>
      </p:sp>
    </p:spTree>
    <p:extLst>
      <p:ext uri="{BB962C8B-B14F-4D97-AF65-F5344CB8AC3E}">
        <p14:creationId xmlns:p14="http://schemas.microsoft.com/office/powerpoint/2010/main" val="1273091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124744"/>
            <a:ext cx="8352928" cy="5544616"/>
          </a:xfrm>
        </p:spPr>
        <p:txBody>
          <a:bodyPr>
            <a:noAutofit/>
          </a:bodyPr>
          <a:lstStyle/>
          <a:p>
            <a:pPr marL="0" indent="0">
              <a:buNone/>
            </a:pPr>
            <a:r>
              <a:rPr lang="tr-TR" sz="2400" b="1" dirty="0" smtClean="0">
                <a:solidFill>
                  <a:schemeClr val="accent2"/>
                </a:solidFill>
                <a:latin typeface="Arial" charset="0"/>
                <a:cs typeface="Arial" charset="0"/>
              </a:rPr>
              <a:t>İş Dünyası ve İnsan Hakları Konusundaki ‘’Online’’ Seminerin Videosuna İnternetten Erişebilirsiniz</a:t>
            </a:r>
            <a:endParaRPr lang="tr-TR" sz="2400" u="sng" dirty="0" smtClean="0">
              <a:latin typeface="Arial" pitchFamily="34" charset="0"/>
              <a:cs typeface="Arial" pitchFamily="34" charset="0"/>
            </a:endParaRPr>
          </a:p>
          <a:p>
            <a:pPr algn="just"/>
            <a:r>
              <a:rPr lang="tr-TR" sz="2400" dirty="0" smtClean="0">
                <a:latin typeface="Arial" pitchFamily="34" charset="0"/>
                <a:cs typeface="Arial" pitchFamily="34" charset="0"/>
              </a:rPr>
              <a:t>20 Aralık 2012 tarihinde, Uluslararası İşverenler Teşkilatı (</a:t>
            </a:r>
            <a:r>
              <a:rPr lang="tr-TR" sz="2400" dirty="0" err="1" smtClean="0">
                <a:latin typeface="Arial" pitchFamily="34" charset="0"/>
                <a:cs typeface="Arial" pitchFamily="34" charset="0"/>
              </a:rPr>
              <a:t>IOE</a:t>
            </a:r>
            <a:r>
              <a:rPr lang="tr-TR" sz="2400" dirty="0" smtClean="0">
                <a:latin typeface="Arial" pitchFamily="34" charset="0"/>
                <a:cs typeface="Arial" pitchFamily="34" charset="0"/>
              </a:rPr>
              <a:t>) Genel Sekreteri </a:t>
            </a:r>
            <a:r>
              <a:rPr lang="tr-TR" sz="2400" dirty="0" err="1" smtClean="0">
                <a:latin typeface="Arial" pitchFamily="34" charset="0"/>
                <a:cs typeface="Arial" pitchFamily="34" charset="0"/>
              </a:rPr>
              <a:t>Brent</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Wilton</a:t>
            </a:r>
            <a:r>
              <a:rPr lang="tr-TR" sz="2400" dirty="0" smtClean="0">
                <a:latin typeface="Arial" pitchFamily="34" charset="0"/>
                <a:cs typeface="Arial" pitchFamily="34" charset="0"/>
              </a:rPr>
              <a:t>, BM İş Dünyası ve İnsan Hakları Rehber İlkeleri hakkında internet üzerinden bir seminer düzenlemiştir. Bu seminer işveren teşkilatı üyelerine ve onların bünyesindeki şirketlere Rehber İlkelerin uygulanması konusunda güncel bilgiler verilmesi, karşılaşılan güçlük ve engellerin tartışılması amacıyla gerçekleştirilmiştir. </a:t>
            </a:r>
          </a:p>
          <a:p>
            <a:r>
              <a:rPr lang="tr-TR" sz="2400" dirty="0" smtClean="0">
                <a:latin typeface="Arial" pitchFamily="34" charset="0"/>
                <a:cs typeface="Arial" pitchFamily="34" charset="0"/>
              </a:rPr>
              <a:t>Seminerin videosuna aşağıdaki adresten erişebilirsiniz: http://</a:t>
            </a:r>
            <a:r>
              <a:rPr lang="tr-TR" sz="2400" dirty="0" err="1" smtClean="0">
                <a:latin typeface="Arial" pitchFamily="34" charset="0"/>
                <a:cs typeface="Arial" pitchFamily="34" charset="0"/>
              </a:rPr>
              <a:t>www.youtube.com</a:t>
            </a:r>
            <a:r>
              <a:rPr lang="tr-TR" sz="2400" dirty="0" smtClean="0">
                <a:latin typeface="Arial" pitchFamily="34" charset="0"/>
                <a:cs typeface="Arial" pitchFamily="34" charset="0"/>
              </a:rPr>
              <a:t>/</a:t>
            </a:r>
            <a:r>
              <a:rPr lang="tr-TR" sz="2400" dirty="0" err="1" smtClean="0">
                <a:latin typeface="Arial" pitchFamily="34" charset="0"/>
                <a:cs typeface="Arial" pitchFamily="34" charset="0"/>
              </a:rPr>
              <a:t>watch?v</a:t>
            </a:r>
            <a:r>
              <a:rPr lang="tr-TR" sz="2400" dirty="0" smtClean="0">
                <a:latin typeface="Arial" pitchFamily="34" charset="0"/>
                <a:cs typeface="Arial" pitchFamily="34" charset="0"/>
              </a:rPr>
              <a:t>=</a:t>
            </a:r>
            <a:r>
              <a:rPr lang="tr-TR" sz="2400" dirty="0" err="1" smtClean="0">
                <a:latin typeface="Arial" pitchFamily="34" charset="0"/>
                <a:cs typeface="Arial" pitchFamily="34" charset="0"/>
              </a:rPr>
              <a:t>jpYTfIItm1I&amp;feature</a:t>
            </a:r>
            <a:r>
              <a:rPr lang="tr-TR" sz="2400" dirty="0" smtClean="0">
                <a:latin typeface="Arial" pitchFamily="34" charset="0"/>
                <a:cs typeface="Arial" pitchFamily="34" charset="0"/>
              </a:rPr>
              <a:t>=</a:t>
            </a:r>
            <a:r>
              <a:rPr lang="tr-TR" sz="2400" dirty="0" err="1" smtClean="0">
                <a:latin typeface="Arial" pitchFamily="34" charset="0"/>
                <a:cs typeface="Arial" pitchFamily="34" charset="0"/>
              </a:rPr>
              <a:t>youtu.be</a:t>
            </a:r>
            <a:endParaRPr lang="tr-TR"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19</a:t>
            </a:fld>
            <a:endParaRPr lang="fr-FR"/>
          </a:p>
        </p:txBody>
      </p:sp>
    </p:spTree>
    <p:extLst>
      <p:ext uri="{BB962C8B-B14F-4D97-AF65-F5344CB8AC3E}">
        <p14:creationId xmlns:p14="http://schemas.microsoft.com/office/powerpoint/2010/main" val="263350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371600" y="764704"/>
            <a:ext cx="7772400" cy="5112568"/>
          </a:xfrm>
        </p:spPr>
        <p:txBody>
          <a:bodyPr>
            <a:noAutofit/>
          </a:bodyPr>
          <a:lstStyle/>
          <a:p>
            <a:pPr>
              <a:buFontTx/>
              <a:buNone/>
            </a:pPr>
            <a:r>
              <a:rPr lang="tr-TR" altLang="fr-FR" sz="2400" b="1" dirty="0" smtClean="0">
                <a:solidFill>
                  <a:schemeClr val="accent2"/>
                </a:solidFill>
                <a:latin typeface="Arial" charset="0"/>
                <a:cs typeface="Arial" charset="0"/>
              </a:rPr>
              <a:t>Bağlam</a:t>
            </a:r>
          </a:p>
          <a:p>
            <a:pPr>
              <a:buNone/>
            </a:pPr>
            <a:endParaRPr lang="tr-TR" altLang="fr-FR" sz="2400" dirty="0" smtClean="0">
              <a:latin typeface="Arial" charset="0"/>
              <a:cs typeface="Arial" charset="0"/>
            </a:endParaRPr>
          </a:p>
          <a:p>
            <a:r>
              <a:rPr lang="tr-TR" sz="2800" dirty="0" smtClean="0">
                <a:latin typeface="Arial" panose="020B0604020202020204" pitchFamily="34" charset="0"/>
                <a:cs typeface="Arial" panose="020B0604020202020204" pitchFamily="34" charset="0"/>
              </a:rPr>
              <a:t>2003 yılının Ağustos ayında, BM İnsan Hakları Komisyonu bünyesindeki bir alt komisyon şirketlerin insan hakları alanındaki sorumluluklarına ilişkin “</a:t>
            </a:r>
            <a:r>
              <a:rPr lang="tr-TR" sz="2800" b="1" dirty="0">
                <a:latin typeface="Arial" panose="020B0604020202020204" pitchFamily="34" charset="0"/>
                <a:cs typeface="Arial" panose="020B0604020202020204" pitchFamily="34" charset="0"/>
              </a:rPr>
              <a:t>T</a:t>
            </a:r>
            <a:r>
              <a:rPr lang="tr-TR" sz="2800" b="1" dirty="0" smtClean="0">
                <a:latin typeface="Arial" panose="020B0604020202020204" pitchFamily="34" charset="0"/>
                <a:cs typeface="Arial" panose="020B0604020202020204" pitchFamily="34" charset="0"/>
              </a:rPr>
              <a:t>aslak </a:t>
            </a:r>
            <a:r>
              <a:rPr lang="tr-TR" sz="2800" b="1" dirty="0">
                <a:latin typeface="Arial" panose="020B0604020202020204" pitchFamily="34" charset="0"/>
                <a:cs typeface="Arial" panose="020B0604020202020204" pitchFamily="34" charset="0"/>
              </a:rPr>
              <a:t>N</a:t>
            </a:r>
            <a:r>
              <a:rPr lang="tr-TR" sz="2800" b="1" dirty="0" smtClean="0">
                <a:latin typeface="Arial" panose="020B0604020202020204" pitchFamily="34" charset="0"/>
                <a:cs typeface="Arial" panose="020B0604020202020204" pitchFamily="34" charset="0"/>
              </a:rPr>
              <a:t>ormlar</a:t>
            </a:r>
            <a:r>
              <a:rPr lang="tr-TR" sz="2800" dirty="0" smtClean="0">
                <a:latin typeface="Arial" panose="020B0604020202020204" pitchFamily="34" charset="0"/>
                <a:cs typeface="Arial" panose="020B0604020202020204" pitchFamily="34" charset="0"/>
              </a:rPr>
              <a:t>” adı verilen belgeyi sunmuştur. </a:t>
            </a:r>
          </a:p>
          <a:p>
            <a:pPr marL="0" indent="0">
              <a:buNone/>
            </a:pPr>
            <a:endParaRPr lang="tr-TR" sz="2800" dirty="0" smtClean="0">
              <a:latin typeface="Arial" panose="020B0604020202020204" pitchFamily="34" charset="0"/>
              <a:cs typeface="Arial" panose="020B0604020202020204" pitchFamily="34" charset="0"/>
            </a:endParaRPr>
          </a:p>
          <a:p>
            <a:r>
              <a:rPr lang="tr-TR" sz="2800" dirty="0" smtClean="0">
                <a:latin typeface="Arial" panose="020B0604020202020204" pitchFamily="34" charset="0"/>
                <a:cs typeface="Arial" panose="020B0604020202020204" pitchFamily="34" charset="0"/>
              </a:rPr>
              <a:t>Bu “</a:t>
            </a:r>
            <a:r>
              <a:rPr lang="tr-TR" sz="2800" dirty="0">
                <a:latin typeface="Arial" panose="020B0604020202020204" pitchFamily="34" charset="0"/>
                <a:cs typeface="Arial" panose="020B0604020202020204" pitchFamily="34" charset="0"/>
              </a:rPr>
              <a:t>T</a:t>
            </a:r>
            <a:r>
              <a:rPr lang="tr-TR" sz="2800" dirty="0" smtClean="0">
                <a:latin typeface="Arial" panose="020B0604020202020204" pitchFamily="34" charset="0"/>
                <a:cs typeface="Arial" panose="020B0604020202020204" pitchFamily="34" charset="0"/>
              </a:rPr>
              <a:t>aslak </a:t>
            </a:r>
            <a:r>
              <a:rPr lang="tr-TR" sz="2800" dirty="0">
                <a:latin typeface="Arial" panose="020B0604020202020204" pitchFamily="34" charset="0"/>
                <a:cs typeface="Arial" panose="020B0604020202020204" pitchFamily="34" charset="0"/>
              </a:rPr>
              <a:t>N</a:t>
            </a:r>
            <a:r>
              <a:rPr lang="tr-TR" sz="2800" dirty="0" smtClean="0">
                <a:latin typeface="Arial" panose="020B0604020202020204" pitchFamily="34" charset="0"/>
                <a:cs typeface="Arial" panose="020B0604020202020204" pitchFamily="34" charset="0"/>
              </a:rPr>
              <a:t>ormlar” yaklaşımına göre, </a:t>
            </a:r>
            <a:r>
              <a:rPr lang="tr-TR" sz="2800" b="1" dirty="0" smtClean="0">
                <a:latin typeface="Arial" panose="020B0604020202020204" pitchFamily="34" charset="0"/>
                <a:cs typeface="Arial" panose="020B0604020202020204" pitchFamily="34" charset="0"/>
              </a:rPr>
              <a:t>devletlerin insan haklarına ilişkin yükümlülükleri</a:t>
            </a:r>
            <a:r>
              <a:rPr lang="tr-TR" sz="2800" dirty="0" smtClean="0">
                <a:latin typeface="Arial" panose="020B0604020202020204" pitchFamily="34" charset="0"/>
                <a:cs typeface="Arial" panose="020B0604020202020204" pitchFamily="34" charset="0"/>
              </a:rPr>
              <a:t>, yer yer bağlayıcı bir usul de içermek kaydıyla, </a:t>
            </a:r>
            <a:r>
              <a:rPr lang="tr-TR" sz="2800" b="1" dirty="0" smtClean="0">
                <a:latin typeface="Arial" panose="020B0604020202020204" pitchFamily="34" charset="0"/>
                <a:cs typeface="Arial" panose="020B0604020202020204" pitchFamily="34" charset="0"/>
              </a:rPr>
              <a:t>şirketlere aktarılabilecekti</a:t>
            </a:r>
            <a:r>
              <a:rPr lang="tr-TR" sz="2800" dirty="0" smtClean="0">
                <a:latin typeface="Arial" panose="020B0604020202020204" pitchFamily="34" charset="0"/>
                <a:cs typeface="Arial" panose="020B0604020202020204" pitchFamily="34" charset="0"/>
              </a:rPr>
              <a:t>. </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altLang="de-DE" sz="2400" dirty="0">
                <a:latin typeface="Arial" panose="020B0604020202020204" pitchFamily="34" charset="0"/>
                <a:cs typeface="Arial" panose="020B0604020202020204" pitchFamily="34" charset="0"/>
              </a:rPr>
              <a:t/>
            </a:r>
            <a:br>
              <a:rPr lang="en-GB" altLang="de-DE" sz="2400" dirty="0">
                <a:latin typeface="Arial" panose="020B0604020202020204" pitchFamily="34" charset="0"/>
                <a:cs typeface="Arial" panose="020B0604020202020204" pitchFamily="34" charset="0"/>
              </a:rPr>
            </a:br>
            <a:endParaRPr lang="de-CH" altLang="de-DE" sz="2400" dirty="0">
              <a:latin typeface="Arial" panose="020B0604020202020204" pitchFamily="34" charset="0"/>
              <a:cs typeface="Arial" panose="020B0604020202020204" pitchFamily="34" charset="0"/>
            </a:endParaRPr>
          </a:p>
          <a:p>
            <a:pPr marL="0" indent="0" eaLnBrk="1" hangingPunct="1">
              <a:buNone/>
            </a:pPr>
            <a:endParaRPr lang="de-CH" altLang="de-DE" sz="2400" dirty="0">
              <a:latin typeface="Arial" panose="020B0604020202020204" pitchFamily="34" charset="0"/>
              <a:cs typeface="Arial" panose="020B0604020202020204" pitchFamily="34" charset="0"/>
            </a:endParaRPr>
          </a:p>
          <a:p>
            <a:pPr>
              <a:buNone/>
            </a:pPr>
            <a:endParaRPr lang="en-US" altLang="fr-FR" sz="2400" dirty="0" smtClean="0">
              <a:latin typeface="Arial" charset="0"/>
              <a:cs typeface="Arial" charset="0"/>
            </a:endParaRPr>
          </a:p>
          <a:p>
            <a:pPr>
              <a:buFontTx/>
              <a:buNone/>
            </a:pPr>
            <a:r>
              <a:rPr lang="en-GB" altLang="fr-FR" sz="24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1040787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BM İnsan Hakları Komisyonu’nun Nisan 2004’te gerçekleştirilen 60. toplantısında, </a:t>
            </a:r>
            <a:r>
              <a:rPr lang="tr-TR" b="1" dirty="0" smtClean="0">
                <a:latin typeface="Arial" panose="020B0604020202020204" pitchFamily="34" charset="0"/>
                <a:cs typeface="Arial" panose="020B0604020202020204" pitchFamily="34" charset="0"/>
              </a:rPr>
              <a:t>“Taslak </a:t>
            </a:r>
            <a:r>
              <a:rPr lang="tr-TR" b="1" dirty="0">
                <a:latin typeface="Arial" panose="020B0604020202020204" pitchFamily="34" charset="0"/>
                <a:cs typeface="Arial" panose="020B0604020202020204" pitchFamily="34" charset="0"/>
              </a:rPr>
              <a:t>N</a:t>
            </a:r>
            <a:r>
              <a:rPr lang="tr-TR" b="1" dirty="0" smtClean="0">
                <a:latin typeface="Arial" panose="020B0604020202020204" pitchFamily="34" charset="0"/>
                <a:cs typeface="Arial" panose="020B0604020202020204" pitchFamily="34" charset="0"/>
              </a:rPr>
              <a:t>ormlar</a:t>
            </a:r>
            <a:r>
              <a:rPr lang="tr-TR" b="1" dirty="0">
                <a:latin typeface="Arial" panose="020B0604020202020204" pitchFamily="34" charset="0"/>
                <a:cs typeface="Arial" panose="020B0604020202020204" pitchFamily="34" charset="0"/>
              </a:rPr>
              <a:t>” reddedilmiştir</a:t>
            </a:r>
            <a:r>
              <a:rPr lang="tr-TR" dirty="0">
                <a:latin typeface="Arial" panose="020B0604020202020204" pitchFamily="34" charset="0"/>
                <a:cs typeface="Arial" panose="020B0604020202020204" pitchFamily="34" charset="0"/>
              </a:rPr>
              <a:t>. Bunun yerine, </a:t>
            </a:r>
            <a:r>
              <a:rPr lang="tr-TR" b="1" dirty="0">
                <a:latin typeface="Arial" panose="020B0604020202020204" pitchFamily="34" charset="0"/>
                <a:cs typeface="Arial" panose="020B0604020202020204" pitchFamily="34" charset="0"/>
              </a:rPr>
              <a:t>insan hakları ve çok uluslu işletmelerden sorumlu özel bir temsilci (John </a:t>
            </a:r>
            <a:r>
              <a:rPr lang="tr-TR" b="1" dirty="0" err="1">
                <a:latin typeface="Arial" panose="020B0604020202020204" pitchFamily="34" charset="0"/>
                <a:cs typeface="Arial" panose="020B0604020202020204" pitchFamily="34" charset="0"/>
              </a:rPr>
              <a:t>Ruggie</a:t>
            </a:r>
            <a:r>
              <a:rPr lang="tr-TR" b="1" dirty="0">
                <a:latin typeface="Arial" panose="020B0604020202020204" pitchFamily="34" charset="0"/>
                <a:cs typeface="Arial" panose="020B0604020202020204" pitchFamily="34" charset="0"/>
              </a:rPr>
              <a:t>) atanmış</a:t>
            </a:r>
            <a:r>
              <a:rPr lang="tr-TR" dirty="0">
                <a:latin typeface="Arial" panose="020B0604020202020204" pitchFamily="34" charset="0"/>
                <a:cs typeface="Arial" panose="020B0604020202020204" pitchFamily="34" charset="0"/>
              </a:rPr>
              <a:t> ve çok uluslu işletmelerin sorumlulukları konusunda öneriler sunmakla görevlendirilmiştir. </a:t>
            </a:r>
          </a:p>
          <a:p>
            <a:endParaRPr lang="tr-TR" dirty="0"/>
          </a:p>
        </p:txBody>
      </p:sp>
    </p:spTree>
    <p:extLst>
      <p:ext uri="{BB962C8B-B14F-4D97-AF65-F5344CB8AC3E}">
        <p14:creationId xmlns:p14="http://schemas.microsoft.com/office/powerpoint/2010/main" val="411516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12776"/>
            <a:ext cx="7992888" cy="5256584"/>
          </a:xfrm>
        </p:spPr>
        <p:txBody>
          <a:bodyPr>
            <a:noAutofit/>
          </a:bodyPr>
          <a:lstStyle/>
          <a:p>
            <a:r>
              <a:rPr lang="tr-TR" sz="2800" dirty="0" smtClean="0">
                <a:latin typeface="Arial" panose="020B0604020202020204" pitchFamily="34" charset="0"/>
                <a:cs typeface="Arial" panose="020B0604020202020204" pitchFamily="34" charset="0"/>
              </a:rPr>
              <a:t>2008 yılının Nisan ayında sunduğu raporda, BM Özel Temsilcisi John </a:t>
            </a:r>
            <a:r>
              <a:rPr lang="tr-TR" sz="2800" dirty="0" err="1" smtClean="0">
                <a:latin typeface="Arial" panose="020B0604020202020204" pitchFamily="34" charset="0"/>
                <a:cs typeface="Arial" panose="020B0604020202020204" pitchFamily="34" charset="0"/>
              </a:rPr>
              <a:t>Ruggie</a:t>
            </a:r>
            <a:r>
              <a:rPr lang="tr-TR" sz="2800" dirty="0" smtClean="0">
                <a:latin typeface="Arial" panose="020B0604020202020204" pitchFamily="34" charset="0"/>
                <a:cs typeface="Arial" panose="020B0604020202020204" pitchFamily="34" charset="0"/>
              </a:rPr>
              <a:t> insan hakları ve şirketler konusunda bir kavram önerisinde bulunmuş ve bu kavramı üç ilkeyle açıklamıştır:  </a:t>
            </a:r>
            <a:r>
              <a:rPr lang="tr-TR" sz="2800" b="1" dirty="0" smtClean="0">
                <a:latin typeface="Arial" panose="020B0604020202020204" pitchFamily="34" charset="0"/>
                <a:cs typeface="Arial" panose="020B0604020202020204" pitchFamily="34" charset="0"/>
              </a:rPr>
              <a:t>korumak, saygı göstermek ve çözüm bulmak</a:t>
            </a:r>
            <a:r>
              <a:rPr lang="tr-TR" sz="2800" dirty="0" smtClean="0">
                <a:latin typeface="Arial" panose="020B0604020202020204" pitchFamily="34" charset="0"/>
                <a:cs typeface="Arial" panose="020B0604020202020204" pitchFamily="34" charset="0"/>
              </a:rPr>
              <a:t>:</a:t>
            </a:r>
            <a:endParaRPr lang="tr-TR" sz="1000" dirty="0" smtClean="0">
              <a:latin typeface="Arial" panose="020B0604020202020204" pitchFamily="34" charset="0"/>
              <a:cs typeface="Arial" panose="020B0604020202020204" pitchFamily="34" charset="0"/>
            </a:endParaRPr>
          </a:p>
          <a:p>
            <a:pPr lvl="1"/>
            <a:r>
              <a:rPr lang="tr-TR" dirty="0" smtClean="0">
                <a:latin typeface="Arial" panose="020B0604020202020204" pitchFamily="34" charset="0"/>
                <a:cs typeface="Arial" panose="020B0604020202020204" pitchFamily="34" charset="0"/>
              </a:rPr>
              <a:t>Korumak: Devlet dışındaki unsurların insan hakları ihlallerine karşı halkını korumak devletin görevidir.</a:t>
            </a:r>
          </a:p>
          <a:p>
            <a:pPr marL="457200" lvl="1" indent="0">
              <a:buNone/>
            </a:pPr>
            <a:endParaRPr lang="tr-TR" sz="100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4</a:t>
            </a:fld>
            <a:endParaRPr lang="fr-FR"/>
          </a:p>
        </p:txBody>
      </p:sp>
    </p:spTree>
    <p:extLst>
      <p:ext uri="{BB962C8B-B14F-4D97-AF65-F5344CB8AC3E}">
        <p14:creationId xmlns:p14="http://schemas.microsoft.com/office/powerpoint/2010/main" val="2382965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1"/>
            <a:r>
              <a:rPr lang="tr-TR" dirty="0">
                <a:latin typeface="Arial" panose="020B0604020202020204" pitchFamily="34" charset="0"/>
                <a:cs typeface="Arial" panose="020B0604020202020204" pitchFamily="34" charset="0"/>
              </a:rPr>
              <a:t>Saygı göstermek: İnsan haklarına saygı duymak ve bu amaç çerçevesinde gerekli yönetim yapısını kurmak şirketlerin görevidir. </a:t>
            </a:r>
          </a:p>
          <a:p>
            <a:pPr marL="457200" lvl="1" indent="0">
              <a:buNone/>
            </a:pPr>
            <a:endParaRPr lang="tr-TR" sz="1000" dirty="0">
              <a:latin typeface="Arial" panose="020B0604020202020204" pitchFamily="34" charset="0"/>
              <a:cs typeface="Arial" panose="020B0604020202020204" pitchFamily="34" charset="0"/>
            </a:endParaRPr>
          </a:p>
          <a:p>
            <a:pPr lvl="1"/>
            <a:r>
              <a:rPr lang="tr-TR" dirty="0">
                <a:latin typeface="Arial" panose="020B0604020202020204" pitchFamily="34" charset="0"/>
                <a:cs typeface="Arial" panose="020B0604020202020204" pitchFamily="34" charset="0"/>
              </a:rPr>
              <a:t>Çözüm bulmak: İnsan hakları ihlallerine karşı savunmanın güçlendirilmesi için, adli ve adli olmayan şikayet mekanizmaları tesis edilmeli ve sağlamlaştırılmalıdır. </a:t>
            </a:r>
          </a:p>
          <a:p>
            <a:endParaRPr lang="tr-TR" dirty="0"/>
          </a:p>
        </p:txBody>
      </p:sp>
    </p:spTree>
    <p:extLst>
      <p:ext uri="{BB962C8B-B14F-4D97-AF65-F5344CB8AC3E}">
        <p14:creationId xmlns:p14="http://schemas.microsoft.com/office/powerpoint/2010/main" val="2124259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62855"/>
            <a:ext cx="7772400" cy="4095750"/>
          </a:xfrm>
        </p:spPr>
        <p:txBody>
          <a:bodyPr/>
          <a:lstStyle/>
          <a:p>
            <a:r>
              <a:rPr lang="tr-TR" sz="2400" dirty="0" smtClean="0">
                <a:latin typeface="Arial" panose="020B0604020202020204" pitchFamily="34" charset="0"/>
                <a:cs typeface="Arial" panose="020B0604020202020204" pitchFamily="34" charset="0"/>
              </a:rPr>
              <a:t>2008 yılında, BM İnsan Hakları Konseyi </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koruma</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saygı</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çözüm</a:t>
            </a:r>
            <a:r>
              <a:rPr lang="en-GB"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çerçevesini onaylamış ve </a:t>
            </a:r>
            <a:r>
              <a:rPr lang="en-GB" sz="2400" dirty="0" smtClean="0">
                <a:latin typeface="Arial" panose="020B0604020202020204" pitchFamily="34" charset="0"/>
                <a:cs typeface="Arial" panose="020B0604020202020204" pitchFamily="34" charset="0"/>
              </a:rPr>
              <a:t>Jo</a:t>
            </a:r>
            <a:r>
              <a:rPr lang="tr-TR" sz="2400" dirty="0" smtClean="0">
                <a:latin typeface="Arial" panose="020B0604020202020204" pitchFamily="34" charset="0"/>
                <a:cs typeface="Arial" panose="020B0604020202020204" pitchFamily="34" charset="0"/>
              </a:rPr>
              <a:t>h</a:t>
            </a:r>
            <a:r>
              <a:rPr lang="en-GB" sz="2400" dirty="0" smtClean="0">
                <a:latin typeface="Arial" panose="020B0604020202020204" pitchFamily="34" charset="0"/>
                <a:cs typeface="Arial" panose="020B0604020202020204" pitchFamily="34" charset="0"/>
              </a:rPr>
              <a:t>n </a:t>
            </a:r>
            <a:r>
              <a:rPr lang="en-GB" sz="2400" dirty="0" err="1" smtClean="0">
                <a:latin typeface="Arial" panose="020B0604020202020204" pitchFamily="34" charset="0"/>
                <a:cs typeface="Arial" panose="020B0604020202020204" pitchFamily="34" charset="0"/>
              </a:rPr>
              <a:t>Ruggie</a:t>
            </a:r>
            <a:r>
              <a:rPr lang="tr-TR" sz="2400" dirty="0" smtClean="0">
                <a:latin typeface="Arial" panose="020B0604020202020204" pitchFamily="34" charset="0"/>
                <a:cs typeface="Arial" panose="020B0604020202020204" pitchFamily="34" charset="0"/>
              </a:rPr>
              <a:t>’den bu çerçeveyi hayata geçirmesini istemiştir.</a:t>
            </a:r>
            <a:r>
              <a:rPr lang="en-GB" sz="2400" dirty="0" smtClean="0">
                <a:latin typeface="Arial" panose="020B0604020202020204" pitchFamily="34" charset="0"/>
                <a:cs typeface="Arial" panose="020B0604020202020204" pitchFamily="34" charset="0"/>
              </a:rPr>
              <a:t> </a:t>
            </a:r>
          </a:p>
          <a:p>
            <a:pPr marL="0" indent="0">
              <a:buNone/>
            </a:pPr>
            <a:endParaRPr lang="en-GB" sz="2400" dirty="0" smtClean="0">
              <a:latin typeface="Arial" panose="020B0604020202020204" pitchFamily="34" charset="0"/>
              <a:cs typeface="Arial" panose="020B0604020202020204" pitchFamily="34" charset="0"/>
            </a:endParaRPr>
          </a:p>
          <a:p>
            <a:r>
              <a:rPr lang="tr-TR" sz="2400" dirty="0" smtClean="0">
                <a:latin typeface="Arial" panose="020B0604020202020204" pitchFamily="34" charset="0"/>
                <a:cs typeface="Arial" panose="020B0604020202020204" pitchFamily="34" charset="0"/>
              </a:rPr>
              <a:t>Bu sürecin sonunda, 2011 yılının Haziran ayında BM </a:t>
            </a:r>
            <a:r>
              <a:rPr lang="tr-TR" sz="2400" dirty="0">
                <a:latin typeface="Arial" panose="020B0604020202020204" pitchFamily="34" charset="0"/>
                <a:cs typeface="Arial" panose="020B0604020202020204" pitchFamily="34" charset="0"/>
              </a:rPr>
              <a:t>İnsan Hakları Konseyi </a:t>
            </a:r>
            <a:r>
              <a:rPr lang="tr-TR" sz="2400" dirty="0" smtClean="0">
                <a:latin typeface="Arial" panose="020B0604020202020204" pitchFamily="34" charset="0"/>
                <a:cs typeface="Arial" panose="020B0604020202020204" pitchFamily="34" charset="0"/>
              </a:rPr>
              <a:t>tarafından oy birliğiyle kabul edilen </a:t>
            </a:r>
            <a:r>
              <a:rPr lang="tr-TR" sz="2400" b="1" dirty="0" smtClean="0">
                <a:latin typeface="Arial" panose="020B0604020202020204" pitchFamily="34" charset="0"/>
                <a:cs typeface="Arial" panose="020B0604020202020204" pitchFamily="34" charset="0"/>
              </a:rPr>
              <a:t>BM İş Dünyası ve İnsan Hakları Rehber İlkeleri </a:t>
            </a:r>
            <a:r>
              <a:rPr lang="tr-TR" sz="2400" dirty="0" smtClean="0">
                <a:latin typeface="Arial" panose="020B0604020202020204" pitchFamily="34" charset="0"/>
                <a:cs typeface="Arial" panose="020B0604020202020204" pitchFamily="34" charset="0"/>
              </a:rPr>
              <a:t>doğmuştur</a:t>
            </a:r>
            <a:r>
              <a:rPr lang="en-GB" sz="2000" dirty="0" smtClean="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6</a:t>
            </a:fld>
            <a:endParaRPr lang="fr-F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4503092"/>
            <a:ext cx="1970123" cy="131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3"/>
          <p:cNvSpPr txBox="1">
            <a:spLocks noChangeArrowheads="1"/>
          </p:cNvSpPr>
          <p:nvPr/>
        </p:nvSpPr>
        <p:spPr bwMode="auto">
          <a:xfrm>
            <a:off x="5796136" y="4118688"/>
            <a:ext cx="27474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r>
              <a:rPr lang="en-GB" altLang="en-US" sz="1600" dirty="0" smtClean="0"/>
              <a:t>“</a:t>
            </a:r>
            <a:r>
              <a:rPr lang="tr-TR" altLang="en-US" sz="1600" dirty="0" smtClean="0"/>
              <a:t>BM</a:t>
            </a:r>
            <a:r>
              <a:rPr lang="en-GB" altLang="en-US" sz="1600" dirty="0" smtClean="0"/>
              <a:t> </a:t>
            </a:r>
            <a:r>
              <a:rPr lang="tr-TR" altLang="en-US" sz="1600" dirty="0" smtClean="0"/>
              <a:t>Taslak Normlar</a:t>
            </a:r>
            <a:r>
              <a:rPr lang="en-GB" altLang="en-US" sz="1600" dirty="0" smtClean="0"/>
              <a:t>” </a:t>
            </a:r>
            <a:r>
              <a:rPr lang="en-GB" altLang="en-US" sz="1600" dirty="0"/>
              <a:t>(2003)</a:t>
            </a:r>
          </a:p>
        </p:txBody>
      </p:sp>
      <p:sp>
        <p:nvSpPr>
          <p:cNvPr id="8" name="TextBox 7"/>
          <p:cNvSpPr txBox="1">
            <a:spLocks noChangeArrowheads="1"/>
          </p:cNvSpPr>
          <p:nvPr/>
        </p:nvSpPr>
        <p:spPr bwMode="auto">
          <a:xfrm>
            <a:off x="2771800" y="4653136"/>
            <a:ext cx="20882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r>
              <a:rPr lang="en-GB" altLang="en-US" sz="1600" dirty="0" smtClean="0"/>
              <a:t>“</a:t>
            </a:r>
            <a:r>
              <a:rPr lang="tr-TR" altLang="en-US" sz="1600" dirty="0" smtClean="0"/>
              <a:t>Koruma</a:t>
            </a:r>
            <a:r>
              <a:rPr lang="en-GB" altLang="en-US" sz="1600" dirty="0" smtClean="0"/>
              <a:t>, </a:t>
            </a:r>
            <a:r>
              <a:rPr lang="tr-TR" altLang="en-US" sz="1600" dirty="0" smtClean="0"/>
              <a:t>Saygı</a:t>
            </a:r>
            <a:r>
              <a:rPr lang="en-GB" altLang="en-US" sz="1600" dirty="0" smtClean="0"/>
              <a:t>, </a:t>
            </a:r>
            <a:r>
              <a:rPr lang="tr-TR" altLang="en-US" sz="1600" dirty="0" smtClean="0"/>
              <a:t>Çözüm</a:t>
            </a:r>
            <a:r>
              <a:rPr lang="en-GB" altLang="en-US" sz="1600" dirty="0" smtClean="0"/>
              <a:t>” </a:t>
            </a:r>
            <a:r>
              <a:rPr lang="tr-TR" altLang="en-US" sz="1600" dirty="0" smtClean="0"/>
              <a:t>Çerçevesi </a:t>
            </a:r>
            <a:r>
              <a:rPr lang="en-GB" altLang="en-US" sz="1600" dirty="0" smtClean="0"/>
              <a:t>(2008</a:t>
            </a:r>
            <a:r>
              <a:rPr lang="en-GB" altLang="en-US" sz="1600" dirty="0"/>
              <a:t>)</a:t>
            </a:r>
          </a:p>
        </p:txBody>
      </p:sp>
      <p:sp>
        <p:nvSpPr>
          <p:cNvPr id="9" name="TextBox 6"/>
          <p:cNvSpPr txBox="1">
            <a:spLocks noChangeArrowheads="1"/>
          </p:cNvSpPr>
          <p:nvPr/>
        </p:nvSpPr>
        <p:spPr bwMode="auto">
          <a:xfrm>
            <a:off x="4860032" y="5877271"/>
            <a:ext cx="273630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rgbClr val="013A79"/>
              </a:buClr>
              <a:buChar char="•"/>
              <a:defRPr sz="2800">
                <a:solidFill>
                  <a:schemeClr val="tx1"/>
                </a:solidFill>
                <a:latin typeface="Arial" charset="0"/>
                <a:cs typeface="Arial" charset="0"/>
              </a:defRPr>
            </a:lvl1pPr>
            <a:lvl2pPr marL="742950" indent="-285750" eaLnBrk="0" hangingPunct="0">
              <a:spcBef>
                <a:spcPct val="20000"/>
              </a:spcBef>
              <a:buClr>
                <a:srgbClr val="013A79"/>
              </a:buClr>
              <a:buFont typeface="Wingdings" pitchFamily="2" charset="2"/>
              <a:buChar char="§"/>
              <a:defRPr>
                <a:solidFill>
                  <a:schemeClr val="tx1"/>
                </a:solidFill>
                <a:latin typeface="Arial" charset="0"/>
                <a:cs typeface="Arial" charset="0"/>
              </a:defRPr>
            </a:lvl2pPr>
            <a:lvl3pPr marL="1143000" indent="-228600" eaLnBrk="0" hangingPunct="0">
              <a:spcBef>
                <a:spcPct val="20000"/>
              </a:spcBef>
              <a:buChar char="•"/>
              <a:defRPr>
                <a:solidFill>
                  <a:schemeClr val="tx1"/>
                </a:solidFill>
                <a:latin typeface="Arial" charset="0"/>
                <a:cs typeface="Arial" charset="0"/>
              </a:defRPr>
            </a:lvl3pPr>
            <a:lvl4pPr marL="1600200" indent="-228600" eaLnBrk="0" hangingPunct="0">
              <a:spcBef>
                <a:spcPct val="20000"/>
              </a:spcBef>
              <a:buChar char="–"/>
              <a:defRPr>
                <a:solidFill>
                  <a:schemeClr val="tx1"/>
                </a:solidFill>
                <a:latin typeface="Arial" charset="0"/>
                <a:cs typeface="Arial" charset="0"/>
              </a:defRPr>
            </a:lvl4pPr>
            <a:lvl5pPr marL="2057400" indent="-228600" eaLnBrk="0" hangingPunct="0">
              <a:spcBef>
                <a:spcPct val="20000"/>
              </a:spcBef>
              <a:buChar char="»"/>
              <a:defRPr>
                <a:solidFill>
                  <a:schemeClr val="tx1"/>
                </a:solidFill>
                <a:latin typeface="Arial" charset="0"/>
                <a:cs typeface="Arial" charset="0"/>
              </a:defRPr>
            </a:lvl5pPr>
            <a:lvl6pPr marL="2514600" indent="-228600" eaLnBrk="0" fontAlgn="base" hangingPunct="0">
              <a:spcBef>
                <a:spcPct val="20000"/>
              </a:spcBef>
              <a:spcAft>
                <a:spcPct val="0"/>
              </a:spcAft>
              <a:buChar char="»"/>
              <a:defRPr>
                <a:solidFill>
                  <a:schemeClr val="tx1"/>
                </a:solidFill>
                <a:latin typeface="Arial" charset="0"/>
                <a:cs typeface="Arial" charset="0"/>
              </a:defRPr>
            </a:lvl6pPr>
            <a:lvl7pPr marL="2971800" indent="-228600" eaLnBrk="0" fontAlgn="base" hangingPunct="0">
              <a:spcBef>
                <a:spcPct val="20000"/>
              </a:spcBef>
              <a:spcAft>
                <a:spcPct val="0"/>
              </a:spcAft>
              <a:buChar char="»"/>
              <a:defRPr>
                <a:solidFill>
                  <a:schemeClr val="tx1"/>
                </a:solidFill>
                <a:latin typeface="Arial" charset="0"/>
                <a:cs typeface="Arial" charset="0"/>
              </a:defRPr>
            </a:lvl7pPr>
            <a:lvl8pPr marL="3429000" indent="-228600" eaLnBrk="0" fontAlgn="base" hangingPunct="0">
              <a:spcBef>
                <a:spcPct val="20000"/>
              </a:spcBef>
              <a:spcAft>
                <a:spcPct val="0"/>
              </a:spcAft>
              <a:buChar char="»"/>
              <a:defRPr>
                <a:solidFill>
                  <a:schemeClr val="tx1"/>
                </a:solidFill>
                <a:latin typeface="Arial" charset="0"/>
                <a:cs typeface="Arial" charset="0"/>
              </a:defRPr>
            </a:lvl8pPr>
            <a:lvl9pPr marL="3886200" indent="-228600" eaLnBrk="0" fontAlgn="base" hangingPunct="0">
              <a:spcBef>
                <a:spcPct val="20000"/>
              </a:spcBef>
              <a:spcAft>
                <a:spcPct val="0"/>
              </a:spcAft>
              <a:buChar char="»"/>
              <a:defRPr>
                <a:solidFill>
                  <a:schemeClr val="tx1"/>
                </a:solidFill>
                <a:latin typeface="Arial" charset="0"/>
                <a:cs typeface="Arial" charset="0"/>
              </a:defRPr>
            </a:lvl9pPr>
          </a:lstStyle>
          <a:p>
            <a:pPr eaLnBrk="1" hangingPunct="1">
              <a:spcBef>
                <a:spcPct val="0"/>
              </a:spcBef>
              <a:buClrTx/>
              <a:buFontTx/>
              <a:buNone/>
            </a:pPr>
            <a:r>
              <a:rPr lang="tr-TR" sz="1600" dirty="0">
                <a:latin typeface="Arial" panose="020B0604020202020204" pitchFamily="34" charset="0"/>
                <a:cs typeface="Arial" panose="020B0604020202020204" pitchFamily="34" charset="0"/>
              </a:rPr>
              <a:t>BM İş </a:t>
            </a:r>
            <a:r>
              <a:rPr lang="tr-TR" sz="1600" dirty="0" smtClean="0">
                <a:latin typeface="Arial" panose="020B0604020202020204" pitchFamily="34" charset="0"/>
                <a:cs typeface="Arial" panose="020B0604020202020204" pitchFamily="34" charset="0"/>
              </a:rPr>
              <a:t>Dünyası ve </a:t>
            </a:r>
            <a:r>
              <a:rPr lang="tr-TR" sz="1600" dirty="0">
                <a:latin typeface="Arial" panose="020B0604020202020204" pitchFamily="34" charset="0"/>
                <a:cs typeface="Arial" panose="020B0604020202020204" pitchFamily="34" charset="0"/>
              </a:rPr>
              <a:t>İnsan Hakları Rehber </a:t>
            </a:r>
            <a:r>
              <a:rPr lang="tr-TR" sz="1600" dirty="0" smtClean="0">
                <a:latin typeface="Arial" panose="020B0604020202020204" pitchFamily="34" charset="0"/>
                <a:cs typeface="Arial" panose="020B0604020202020204" pitchFamily="34" charset="0"/>
              </a:rPr>
              <a:t>İlkeleri </a:t>
            </a:r>
            <a:r>
              <a:rPr lang="en-GB" altLang="en-US" sz="1600" dirty="0" smtClean="0"/>
              <a:t>(2011</a:t>
            </a:r>
            <a:r>
              <a:rPr lang="en-GB" altLang="en-US" sz="1600" dirty="0"/>
              <a:t>)</a:t>
            </a:r>
          </a:p>
        </p:txBody>
      </p:sp>
    </p:spTree>
    <p:extLst>
      <p:ext uri="{BB962C8B-B14F-4D97-AF65-F5344CB8AC3E}">
        <p14:creationId xmlns:p14="http://schemas.microsoft.com/office/powerpoint/2010/main" val="934263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43608" y="1052736"/>
            <a:ext cx="7772400" cy="5328592"/>
          </a:xfrm>
        </p:spPr>
        <p:txBody>
          <a:bodyPr/>
          <a:lstStyle/>
          <a:p>
            <a:pPr marL="0" indent="0" eaLnBrk="1" hangingPunct="1">
              <a:buNone/>
              <a:defRPr/>
            </a:pPr>
            <a:r>
              <a:rPr lang="tr-TR" sz="2800" b="1" dirty="0" smtClean="0">
                <a:solidFill>
                  <a:schemeClr val="accent2"/>
                </a:solidFill>
                <a:latin typeface="Arial" charset="0"/>
                <a:cs typeface="Arial" charset="0"/>
              </a:rPr>
              <a:t>BM İş Dünyası ve İnsan Hakları Rehber İlkeleri</a:t>
            </a:r>
          </a:p>
          <a:p>
            <a:pPr marL="0" indent="0" eaLnBrk="1" hangingPunct="1">
              <a:buNone/>
              <a:defRPr/>
            </a:pPr>
            <a:endParaRPr lang="en-GB" sz="2800" b="1" dirty="0">
              <a:solidFill>
                <a:schemeClr val="accent2"/>
              </a:solidFill>
              <a:latin typeface="Arial" charset="0"/>
              <a:cs typeface="Arial" charset="0"/>
            </a:endParaRPr>
          </a:p>
          <a:p>
            <a:r>
              <a:rPr lang="tr-TR" sz="2800" dirty="0" smtClean="0">
                <a:latin typeface="Arial" panose="020B0604020202020204" pitchFamily="34" charset="0"/>
                <a:cs typeface="Arial" panose="020B0604020202020204" pitchFamily="34" charset="0"/>
              </a:rPr>
              <a:t>BM Rehber İlkeleri, </a:t>
            </a:r>
            <a:r>
              <a:rPr lang="tr-TR" sz="2800" dirty="0" err="1" smtClean="0">
                <a:latin typeface="Arial" panose="020B0604020202020204" pitchFamily="34" charset="0"/>
                <a:cs typeface="Arial" panose="020B0604020202020204" pitchFamily="34" charset="0"/>
              </a:rPr>
              <a:t>2011’de</a:t>
            </a:r>
            <a:r>
              <a:rPr lang="tr-TR" sz="2800" dirty="0" smtClean="0">
                <a:latin typeface="Arial" panose="020B0604020202020204" pitchFamily="34" charset="0"/>
                <a:cs typeface="Arial" panose="020B0604020202020204" pitchFamily="34" charset="0"/>
              </a:rPr>
              <a:t> BM İnsan Hakları Konseyi tarafından onaylanan </a:t>
            </a:r>
            <a:r>
              <a:rPr lang="en-GB" sz="2800" dirty="0" smtClean="0">
                <a:latin typeface="Arial" panose="020B0604020202020204" pitchFamily="34" charset="0"/>
                <a:cs typeface="Arial" panose="020B0604020202020204" pitchFamily="34" charset="0"/>
              </a:rPr>
              <a:t>“</a:t>
            </a:r>
            <a:r>
              <a:rPr lang="tr-TR" sz="2800" b="1" dirty="0" smtClean="0">
                <a:latin typeface="Arial" panose="020B0604020202020204" pitchFamily="34" charset="0"/>
                <a:cs typeface="Arial" panose="020B0604020202020204" pitchFamily="34" charset="0"/>
              </a:rPr>
              <a:t>koruma</a:t>
            </a:r>
            <a:r>
              <a:rPr lang="en-GB" sz="2800" b="1" dirty="0" smtClean="0">
                <a:latin typeface="Arial" panose="020B0604020202020204" pitchFamily="34" charset="0"/>
                <a:cs typeface="Arial" panose="020B0604020202020204" pitchFamily="34" charset="0"/>
              </a:rPr>
              <a:t>-</a:t>
            </a:r>
            <a:r>
              <a:rPr lang="tr-TR" sz="2800" b="1" dirty="0" smtClean="0">
                <a:latin typeface="Arial" panose="020B0604020202020204" pitchFamily="34" charset="0"/>
                <a:cs typeface="Arial" panose="020B0604020202020204" pitchFamily="34" charset="0"/>
              </a:rPr>
              <a:t>saygı</a:t>
            </a:r>
            <a:r>
              <a:rPr lang="en-GB" sz="2800" b="1" dirty="0" smtClean="0">
                <a:latin typeface="Arial" panose="020B0604020202020204" pitchFamily="34" charset="0"/>
                <a:cs typeface="Arial" panose="020B0604020202020204" pitchFamily="34" charset="0"/>
              </a:rPr>
              <a:t>-</a:t>
            </a:r>
            <a:r>
              <a:rPr lang="tr-TR" sz="2800" b="1" dirty="0" smtClean="0">
                <a:latin typeface="Arial" panose="020B0604020202020204" pitchFamily="34" charset="0"/>
                <a:cs typeface="Arial" panose="020B0604020202020204" pitchFamily="34" charset="0"/>
              </a:rPr>
              <a:t>çözüm</a:t>
            </a:r>
            <a:r>
              <a:rPr lang="en-GB"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çerçevesini</a:t>
            </a:r>
            <a:r>
              <a:rPr lang="tr-TR" sz="2800" dirty="0" smtClean="0">
                <a:latin typeface="Arial" panose="020B0604020202020204" pitchFamily="34" charset="0"/>
                <a:cs typeface="Arial" panose="020B0604020202020204" pitchFamily="34" charset="0"/>
              </a:rPr>
              <a:t> temel almakta ve bu çerçeveyi hayata geçirmeyi amaçlamaktadır.</a:t>
            </a: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r>
              <a:rPr lang="tr-TR" sz="2800" dirty="0">
                <a:latin typeface="Arial" panose="020B0604020202020204" pitchFamily="34" charset="0"/>
                <a:cs typeface="Arial" panose="020B0604020202020204" pitchFamily="34" charset="0"/>
              </a:rPr>
              <a:t>BM Rehber </a:t>
            </a:r>
            <a:r>
              <a:rPr lang="tr-TR" sz="2800" dirty="0" smtClean="0">
                <a:latin typeface="Arial" panose="020B0604020202020204" pitchFamily="34" charset="0"/>
                <a:cs typeface="Arial" panose="020B0604020202020204" pitchFamily="34" charset="0"/>
              </a:rPr>
              <a:t>İlkeleri </a:t>
            </a:r>
            <a:r>
              <a:rPr lang="tr-TR" sz="2800" b="1" dirty="0" smtClean="0">
                <a:latin typeface="Arial" panose="020B0604020202020204" pitchFamily="34" charset="0"/>
                <a:cs typeface="Arial" panose="020B0604020202020204" pitchFamily="34" charset="0"/>
              </a:rPr>
              <a:t>devletlere ve işletmelere yönelik öneriler </a:t>
            </a:r>
            <a:r>
              <a:rPr lang="tr-TR" sz="2800" dirty="0" smtClean="0">
                <a:latin typeface="Arial" panose="020B0604020202020204" pitchFamily="34" charset="0"/>
                <a:cs typeface="Arial" panose="020B0604020202020204" pitchFamily="34" charset="0"/>
              </a:rPr>
              <a:t>içermektedir.</a:t>
            </a:r>
            <a:endParaRPr lang="en-GB" sz="2800" dirty="0">
              <a:latin typeface="Arial" panose="020B0604020202020204" pitchFamily="34" charset="0"/>
              <a:cs typeface="Arial" panose="020B0604020202020204" pitchFamily="34" charset="0"/>
            </a:endParaRPr>
          </a:p>
          <a:p>
            <a:pPr marL="0" indent="0">
              <a:buNone/>
            </a:pPr>
            <a:endParaRPr lang="en-GB" sz="800" dirty="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7</a:t>
            </a:fld>
            <a:endParaRPr lang="fr-FR" dirty="0"/>
          </a:p>
        </p:txBody>
      </p:sp>
    </p:spTree>
    <p:extLst>
      <p:ext uri="{BB962C8B-B14F-4D97-AF65-F5344CB8AC3E}">
        <p14:creationId xmlns:p14="http://schemas.microsoft.com/office/powerpoint/2010/main" val="3153425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412776"/>
            <a:ext cx="8229600" cy="4525963"/>
          </a:xfrm>
        </p:spPr>
        <p:txBody>
          <a:bodyPr>
            <a:normAutofit lnSpcReduction="10000"/>
          </a:bodyPr>
          <a:lstStyle/>
          <a:p>
            <a:r>
              <a:rPr lang="tr-TR" sz="2800" dirty="0">
                <a:latin typeface="Arial" panose="020B0604020202020204" pitchFamily="34" charset="0"/>
                <a:cs typeface="Arial" panose="020B0604020202020204" pitchFamily="34" charset="0"/>
              </a:rPr>
              <a:t>Bu </a:t>
            </a:r>
            <a:r>
              <a:rPr lang="tr-TR" sz="2800" b="1" dirty="0">
                <a:latin typeface="Arial" panose="020B0604020202020204" pitchFamily="34" charset="0"/>
                <a:cs typeface="Arial" panose="020B0604020202020204" pitchFamily="34" charset="0"/>
              </a:rPr>
              <a:t>ilkeler, işletmelere yönelik herhangi yeni bir yasal yükümlülük getirmemekte </a:t>
            </a:r>
            <a:r>
              <a:rPr lang="tr-TR" sz="2800" dirty="0">
                <a:latin typeface="Arial" panose="020B0604020202020204" pitchFamily="34" charset="0"/>
                <a:cs typeface="Arial" panose="020B0604020202020204" pitchFamily="34" charset="0"/>
              </a:rPr>
              <a:t>veya mevcut insan hakları araçlarının tabiatında bir değişikliğe neden olmamaktadır.</a:t>
            </a:r>
            <a:r>
              <a:rPr lang="en-GB" sz="2800" dirty="0">
                <a:latin typeface="Arial" panose="020B0604020202020204" pitchFamily="34" charset="0"/>
                <a:cs typeface="Arial" panose="020B0604020202020204" pitchFamily="34" charset="0"/>
              </a:rPr>
              <a:t> </a:t>
            </a:r>
          </a:p>
          <a:p>
            <a:pPr marL="0" indent="0">
              <a:buNone/>
            </a:pPr>
            <a:endParaRPr lang="en-GB" sz="2800" dirty="0">
              <a:latin typeface="Arial" panose="020B0604020202020204" pitchFamily="34" charset="0"/>
              <a:cs typeface="Arial" panose="020B0604020202020204" pitchFamily="34" charset="0"/>
            </a:endParaRPr>
          </a:p>
          <a:p>
            <a:r>
              <a:rPr lang="tr-TR" sz="2800" dirty="0">
                <a:latin typeface="Arial" panose="020B0604020202020204" pitchFamily="34" charset="0"/>
                <a:cs typeface="Arial" panose="020B0604020202020204" pitchFamily="34" charset="0"/>
              </a:rPr>
              <a:t>İlkeler daha ziyade, halihazırda mevcut olan araçların hem devletler hem de işletmeler için ne anlama geldiğinin altını çizmeyi ve mevzuat ile uygulama arasındaki farkın meydana getirdiği sorunları ele almayı hedeflemektedir. </a:t>
            </a:r>
            <a:endParaRPr lang="en-GB" sz="28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109191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052736"/>
            <a:ext cx="7992888" cy="5472608"/>
          </a:xfrm>
        </p:spPr>
        <p:txBody>
          <a:bodyPr>
            <a:normAutofit fontScale="92500" lnSpcReduction="20000"/>
          </a:bodyPr>
          <a:lstStyle/>
          <a:p>
            <a:pPr marL="0" indent="0">
              <a:buNone/>
            </a:pPr>
            <a:r>
              <a:rPr lang="tr-TR" sz="2400" b="1" dirty="0" smtClean="0">
                <a:solidFill>
                  <a:schemeClr val="accent2"/>
                </a:solidFill>
                <a:latin typeface="Arial" charset="0"/>
                <a:cs typeface="Arial" charset="0"/>
              </a:rPr>
              <a:t>Devletin koruma görevi</a:t>
            </a:r>
          </a:p>
          <a:p>
            <a:pPr marL="0" indent="0">
              <a:buNone/>
            </a:pPr>
            <a:endParaRPr lang="tr-TR" sz="2600" b="1" dirty="0" smtClean="0">
              <a:solidFill>
                <a:schemeClr val="accent2"/>
              </a:solidFill>
              <a:latin typeface="Arial" charset="0"/>
              <a:cs typeface="Arial" charset="0"/>
            </a:endParaRPr>
          </a:p>
          <a:p>
            <a:pPr eaLnBrk="1" hangingPunct="1">
              <a:spcAft>
                <a:spcPts val="600"/>
              </a:spcAft>
              <a:defRPr/>
            </a:pPr>
            <a:r>
              <a:rPr lang="tr-TR" sz="2600" dirty="0" smtClean="0">
                <a:latin typeface="Arial" panose="020B0604020202020204" pitchFamily="34" charset="0"/>
                <a:cs typeface="Arial" panose="020B0604020202020204" pitchFamily="34" charset="0"/>
              </a:rPr>
              <a:t>İnsan Hakları hukukunun en temel unsuru devlettir. </a:t>
            </a:r>
          </a:p>
          <a:p>
            <a:pPr eaLnBrk="1" hangingPunct="1">
              <a:spcAft>
                <a:spcPts val="1200"/>
              </a:spcAft>
              <a:defRPr/>
            </a:pPr>
            <a:r>
              <a:rPr lang="tr-TR" sz="2600" dirty="0" smtClean="0">
                <a:latin typeface="Arial" panose="020B0604020202020204" pitchFamily="34" charset="0"/>
                <a:cs typeface="Arial" panose="020B0604020202020204" pitchFamily="34" charset="0"/>
              </a:rPr>
              <a:t>Kanunları belirlemek, yürütmek ve uygulamakla görevli olan devlet, şirketlerin bu kanunlara etkili şekilde uymasını temin etmekle yükümlüdür. </a:t>
            </a:r>
          </a:p>
          <a:p>
            <a:pPr eaLnBrk="1" hangingPunct="1">
              <a:spcAft>
                <a:spcPts val="1200"/>
              </a:spcAft>
              <a:defRPr/>
            </a:pPr>
            <a:r>
              <a:rPr lang="tr-TR" sz="2600" dirty="0" smtClean="0">
                <a:latin typeface="Arial" panose="020B0604020202020204" pitchFamily="34" charset="0"/>
                <a:cs typeface="Arial" panose="020B0604020202020204" pitchFamily="34" charset="0"/>
              </a:rPr>
              <a:t>Bu bağlamda, karşılaşılan en büyük güçlük yönetişim alanlarının zayıf olmasıdır</a:t>
            </a:r>
          </a:p>
          <a:p>
            <a:pPr lvl="1" eaLnBrk="1" hangingPunct="1">
              <a:spcAft>
                <a:spcPts val="0"/>
              </a:spcAft>
              <a:defRPr/>
            </a:pPr>
            <a:r>
              <a:rPr lang="tr-TR" sz="2600" dirty="0" smtClean="0">
                <a:latin typeface="Arial" panose="020B0604020202020204" pitchFamily="34" charset="0"/>
                <a:cs typeface="Arial" panose="020B0604020202020204" pitchFamily="34" charset="0"/>
              </a:rPr>
              <a:t>Koruma ve saygı arasındaki çizginin bulanık olması</a:t>
            </a:r>
          </a:p>
          <a:p>
            <a:pPr lvl="1" eaLnBrk="1" hangingPunct="1">
              <a:spcAft>
                <a:spcPts val="0"/>
              </a:spcAft>
              <a:defRPr/>
            </a:pPr>
            <a:r>
              <a:rPr lang="tr-TR" sz="2600" dirty="0" smtClean="0">
                <a:latin typeface="Arial" panose="020B0604020202020204" pitchFamily="34" charset="0"/>
                <a:cs typeface="Arial" panose="020B0604020202020204" pitchFamily="34" charset="0"/>
              </a:rPr>
              <a:t>Toplumda şirketlerin sürece dahil olacağı yönünde bir beklenti olması</a:t>
            </a:r>
          </a:p>
          <a:p>
            <a:pPr marL="457200" lvl="1" indent="0" eaLnBrk="1" hangingPunct="1">
              <a:spcAft>
                <a:spcPts val="0"/>
              </a:spcAft>
              <a:buFont typeface="Wingdings" pitchFamily="2" charset="2"/>
              <a:buNone/>
              <a:defRPr/>
            </a:pPr>
            <a:endParaRPr lang="tr-TR" sz="2600" dirty="0" smtClean="0">
              <a:latin typeface="Arial" panose="020B0604020202020204" pitchFamily="34" charset="0"/>
              <a:cs typeface="Arial" panose="020B0604020202020204" pitchFamily="34" charset="0"/>
            </a:endParaRPr>
          </a:p>
          <a:p>
            <a:pPr eaLnBrk="1" hangingPunct="1">
              <a:spcBef>
                <a:spcPts val="0"/>
              </a:spcBef>
              <a:spcAft>
                <a:spcPts val="600"/>
              </a:spcAft>
              <a:defRPr/>
            </a:pPr>
            <a:r>
              <a:rPr lang="tr-TR" sz="2600" dirty="0" smtClean="0">
                <a:latin typeface="Arial" panose="020B0604020202020204" pitchFamily="34" charset="0"/>
                <a:cs typeface="Arial" panose="020B0604020202020204" pitchFamily="34" charset="0"/>
              </a:rPr>
              <a:t>Korumaya ilişkin eksikliklerin Devlet tarafından giderileceği yönündeki beklenti</a:t>
            </a:r>
          </a:p>
          <a:p>
            <a:endParaRPr lang="de-CH" altLang="de-DE" sz="2000" dirty="0" smtClean="0">
              <a:latin typeface="Arial" panose="020B0604020202020204" pitchFamily="34" charset="0"/>
              <a:cs typeface="Arial" panose="020B0604020202020204" pitchFamily="34" charset="0"/>
            </a:endParaRPr>
          </a:p>
          <a:p>
            <a:endParaRPr lang="en-US" sz="2000" dirty="0" smtClean="0">
              <a:latin typeface="Arial" pitchFamily="34" charset="0"/>
              <a:cs typeface="Arial" pitchFamily="34" charset="0"/>
            </a:endParaRPr>
          </a:p>
          <a:p>
            <a:pPr>
              <a:defRPr/>
            </a:pPr>
            <a:endParaRPr lang="de-CH"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9</a:t>
            </a:fld>
            <a:endParaRPr lang="fr-FR" dirty="0"/>
          </a:p>
        </p:txBody>
      </p:sp>
    </p:spTree>
    <p:extLst>
      <p:ext uri="{BB962C8B-B14F-4D97-AF65-F5344CB8AC3E}">
        <p14:creationId xmlns:p14="http://schemas.microsoft.com/office/powerpoint/2010/main" val="701292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1087</Words>
  <Application>Microsoft Office PowerPoint</Application>
  <PresentationFormat>Ekran Gösterisi (4:3)</PresentationFormat>
  <Paragraphs>117</Paragraphs>
  <Slides>19</Slides>
  <Notes>3</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 BM İş Dünyası ve İnsan Hakları  Rehber İlkeleri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19</cp:revision>
  <dcterms:created xsi:type="dcterms:W3CDTF">2013-03-18T14:58:09Z</dcterms:created>
  <dcterms:modified xsi:type="dcterms:W3CDTF">2014-06-10T13:50:37Z</dcterms:modified>
</cp:coreProperties>
</file>