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68" r:id="rId4"/>
    <p:sldId id="261" r:id="rId5"/>
    <p:sldId id="262" r:id="rId6"/>
    <p:sldId id="263" r:id="rId7"/>
    <p:sldId id="264" r:id="rId8"/>
    <p:sldId id="265" r:id="rId9"/>
    <p:sldId id="273" r:id="rId10"/>
    <p:sldId id="272" r:id="rId11"/>
    <p:sldId id="271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ak" id="{667269DC-F4F7-40AD-8EB3-21C1BE41DC0A}">
          <p14:sldIdLst>
            <p14:sldId id="259"/>
            <p14:sldId id="260"/>
            <p14:sldId id="268"/>
            <p14:sldId id="261"/>
            <p14:sldId id="262"/>
            <p14:sldId id="263"/>
            <p14:sldId id="264"/>
            <p14:sldId id="265"/>
            <p14:sldId id="273"/>
            <p14:sldId id="272"/>
            <p14:sldId id="271"/>
          </p14:sldIdLst>
        </p14:section>
        <p14:section name="İç Sayfalar" id="{5504F093-0396-424B-BE03-C2A1047ABF4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962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erinsenerdem:Downloads:local_network_participant_breakdown_2014_05_0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Sheet2!$A$5:$A$15</c:f>
              <c:strCache>
                <c:ptCount val="11"/>
                <c:pt idx="0">
                  <c:v>Eğitim Kurumu</c:v>
                </c:pt>
                <c:pt idx="1">
                  <c:v>Uluslararası İş Derneği</c:v>
                </c:pt>
                <c:pt idx="2">
                  <c:v>Ulusal İş Derneği</c:v>
                </c:pt>
                <c:pt idx="3">
                  <c:v>Belediye</c:v>
                </c:pt>
                <c:pt idx="4">
                  <c:v>Büyük Şirket</c:v>
                </c:pt>
                <c:pt idx="5">
                  <c:v>Vakıf</c:v>
                </c:pt>
                <c:pt idx="6">
                  <c:v>Mikro İşletme</c:v>
                </c:pt>
                <c:pt idx="7">
                  <c:v>Uluslararası STK</c:v>
                </c:pt>
                <c:pt idx="8">
                  <c:v>Ulusal STK</c:v>
                </c:pt>
                <c:pt idx="9">
                  <c:v>Kamu Kuruluşu</c:v>
                </c:pt>
                <c:pt idx="10">
                  <c:v>KOBİ</c:v>
                </c:pt>
              </c:strCache>
            </c:strRef>
          </c:cat>
          <c:val>
            <c:numRef>
              <c:f>Sheet2!$B$5:$B$15</c:f>
              <c:numCache>
                <c:formatCode>General</c:formatCode>
                <c:ptCount val="11"/>
                <c:pt idx="0">
                  <c:v>18</c:v>
                </c:pt>
                <c:pt idx="1">
                  <c:v>4</c:v>
                </c:pt>
                <c:pt idx="2">
                  <c:v>28</c:v>
                </c:pt>
                <c:pt idx="3">
                  <c:v>4</c:v>
                </c:pt>
                <c:pt idx="4">
                  <c:v>66</c:v>
                </c:pt>
                <c:pt idx="5">
                  <c:v>4</c:v>
                </c:pt>
                <c:pt idx="6">
                  <c:v>1</c:v>
                </c:pt>
                <c:pt idx="7">
                  <c:v>9</c:v>
                </c:pt>
                <c:pt idx="8">
                  <c:v>73</c:v>
                </c:pt>
                <c:pt idx="9">
                  <c:v>1</c:v>
                </c:pt>
                <c:pt idx="10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4982400"/>
        <c:axId val="33857920"/>
        <c:axId val="0"/>
      </c:bar3DChart>
      <c:catAx>
        <c:axId val="84982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33857920"/>
        <c:crosses val="autoZero"/>
        <c:auto val="1"/>
        <c:lblAlgn val="ctr"/>
        <c:lblOffset val="100"/>
        <c:noMultiLvlLbl val="0"/>
      </c:catAx>
      <c:valAx>
        <c:axId val="3385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498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F743-53E9-4BC8-9C16-C5FC89EE7B7A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E0CE-CBD3-4928-86E4-C004B92D7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tr-TR" dirty="0" smtClean="0"/>
              <a:t>Yönetim</a:t>
            </a:r>
            <a:r>
              <a:rPr lang="tr-TR" baseline="0" dirty="0" smtClean="0"/>
              <a:t> Kurulu üyeleri 20 Mart 2013 tarihinde gerçekleştirilen Genel Kurul’da oy çoğunluğuyla seçilmiş, sektörlerinde sürdürülebilirlik alanında üstlendikleri öncü rol ile tanınan firmalardan oluşmaktadır.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tr-TR" baseline="0" dirty="0" smtClean="0"/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tr-TR" baseline="0" dirty="0" smtClean="0"/>
              <a:t>2012 yılından itibaren Türkiye Yerel Ağı da TÜSİAD ve TİSK ortaklığında oluşturulan Bağımsız Sekretaryası ile resmi statüde yer alan bir Yerel Ağ olmuştur. </a:t>
            </a:r>
          </a:p>
          <a:p>
            <a:endParaRPr lang="tr-TR" baseline="0" dirty="0" smtClean="0"/>
          </a:p>
          <a:p>
            <a:endParaRPr lang="tr-TR" baseline="0" dirty="0" smtClean="0"/>
          </a:p>
          <a:p>
            <a:r>
              <a:rPr lang="tr-TR" baseline="0" dirty="0" smtClean="0"/>
              <a:t>2014 Yılında </a:t>
            </a:r>
            <a:r>
              <a:rPr lang="tr-TR" baseline="0" dirty="0" err="1" smtClean="0"/>
              <a:t>YK’nın</a:t>
            </a:r>
            <a:r>
              <a:rPr lang="tr-TR" baseline="0" dirty="0" smtClean="0"/>
              <a:t> gerçekleştireceği Pilot faaliyetler:</a:t>
            </a:r>
          </a:p>
          <a:p>
            <a:pPr marL="224325" indent="-224325">
              <a:buAutoNum type="arabicPeriod"/>
            </a:pPr>
            <a:r>
              <a:rPr lang="tr-TR" baseline="0" dirty="0" smtClean="0"/>
              <a:t>Akran Değerlendirmesi Geri Bildirimi</a:t>
            </a:r>
          </a:p>
          <a:p>
            <a:pPr marL="224325" indent="-224325">
              <a:buAutoNum type="arabicPeriod"/>
            </a:pPr>
            <a:r>
              <a:rPr lang="tr-TR" baseline="0" dirty="0" smtClean="0"/>
              <a:t>Tedarik Zincirinden imzacı kazandırmak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F5754-0938-4678-845A-DDEBC604A51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10.06.2014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93750" y="1556792"/>
            <a:ext cx="7772400" cy="41764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altLang="fr-FR" sz="36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/>
            </a:r>
            <a:br>
              <a:rPr lang="tr-TR" altLang="fr-FR" sz="36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tr-TR" altLang="fr-FR" sz="36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UN Global Compact</a:t>
            </a:r>
            <a:br>
              <a:rPr lang="tr-TR" altLang="fr-FR" sz="36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tr-TR" altLang="fr-FR" sz="36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(BM Küresel </a:t>
            </a:r>
            <a:r>
              <a:rPr lang="tr-TR" altLang="fr-FR" sz="36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İlkeler </a:t>
            </a:r>
            <a:r>
              <a:rPr lang="tr-TR" altLang="fr-FR" sz="36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Sözleşmesi)</a:t>
            </a:r>
            <a:r>
              <a:rPr lang="en-GB" alt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GB" alt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GB" altLang="fr-FR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GB" altLang="fr-FR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GB" alt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GB" altLang="fr-FR" sz="36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GB" altLang="fr-FR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GB" altLang="fr-FR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tr-TR" sz="18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0" y="4953000"/>
            <a:ext cx="7416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fr-FR" sz="2200" dirty="0">
                <a:latin typeface="Arial" charset="0"/>
              </a:rPr>
              <a:t>		</a:t>
            </a:r>
          </a:p>
        </p:txBody>
      </p:sp>
      <p:pic>
        <p:nvPicPr>
          <p:cNvPr id="2" name="Picture 2" descr="C:\Users\DERIN\Desktop\we_support_UNG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66" y="3680106"/>
            <a:ext cx="1521768" cy="18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084738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Global Compact Türkiye 2013 – 2016 Yönetim Kurulu</a:t>
            </a:r>
            <a:endParaRPr lang="en-US" sz="3200" dirty="0"/>
          </a:p>
        </p:txBody>
      </p:sp>
      <p:pic>
        <p:nvPicPr>
          <p:cNvPr id="10242" name="Picture 2" descr="http://marc.yeditepe.edu.tr/akk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378800" cy="1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ribeca.com.tr/wp-content/uploads/2013/02/anadoluefes_logo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47" y="1713241"/>
            <a:ext cx="1610109" cy="120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akararitim.com/genc-panel/wp-content/uploads/2013/05/bilim-ila%C3%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51" y="1662265"/>
            <a:ext cx="1527791" cy="13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borsaistanbul.com/images/default-source/kurumsal/borsa_istanbul_logo_yatay.png?sfvrsn=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94" y="1676400"/>
            <a:ext cx="2405544" cy="11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b-fit.com.tr/Portals/0/EasyDNNnews/403/cocacolalogobuyu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45" y="2953925"/>
            <a:ext cx="2157434" cy="16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www.hisseturk.com/wp-content/uploads/do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67" y="2882736"/>
            <a:ext cx="2252352" cy="16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www.borsakeyfi.com/wp-content/uploads/2013/05/sabanci-holdingten-dev-hiss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14688"/>
            <a:ext cx="1711053" cy="13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http://en.cevreciyiz.com/images/tskb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96" y="4223564"/>
            <a:ext cx="1773989" cy="8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http://upload.wikimedia.org/wikipedia/tr/b/bb/Y%C3%BCksel_Holding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71" y="5473003"/>
            <a:ext cx="1413261" cy="138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http://www.izmircvb.org.tr/main/uploads/2012/04/Logo-300x12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50" y="5484924"/>
            <a:ext cx="1700992" cy="7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82433"/>
            <a:ext cx="2966202" cy="494367"/>
          </a:xfrm>
          <a:prstGeom prst="rect">
            <a:avLst/>
          </a:prstGeom>
        </p:spPr>
      </p:pic>
      <p:pic>
        <p:nvPicPr>
          <p:cNvPr id="18" name="Picture 14" descr="http://www.tribeca.com.tr/wp-content/uploads/2012/11/Borusan-Holding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7" y="3129804"/>
            <a:ext cx="1946987" cy="15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56" y="1905000"/>
            <a:ext cx="1770955" cy="81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ERIN\Desktop\logo.t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97" y="3440766"/>
            <a:ext cx="1739803" cy="5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.secretcv.com/img/firmalogo/19867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90" y="4953000"/>
            <a:ext cx="1523195" cy="15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tin kutusu 18"/>
          <p:cNvSpPr txBox="1"/>
          <p:nvPr/>
        </p:nvSpPr>
        <p:spPr>
          <a:xfrm>
            <a:off x="4201174" y="6309320"/>
            <a:ext cx="48835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*TİSK ve TÜSİAD </a:t>
            </a:r>
            <a:r>
              <a:rPr lang="tr-TR" b="1" dirty="0" err="1" smtClean="0"/>
              <a:t>Sekretarya’yı</a:t>
            </a:r>
            <a:r>
              <a:rPr lang="tr-TR" b="1" dirty="0" smtClean="0"/>
              <a:t> Üstlenmektedirler</a:t>
            </a:r>
            <a:endParaRPr lang="tr-TR" b="1" dirty="0"/>
          </a:p>
          <a:p>
            <a:endParaRPr lang="tr-TR" sz="5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05" y="4184785"/>
            <a:ext cx="1128300" cy="12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12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1277888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İletişim </a:t>
            </a:r>
            <a:endParaRPr lang="en-US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28543"/>
              </p:ext>
            </p:extLst>
          </p:nvPr>
        </p:nvGraphicFramePr>
        <p:xfrm>
          <a:off x="899592" y="1916833"/>
          <a:ext cx="7992888" cy="2925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8744"/>
                <a:gridCol w="2477072"/>
                <a:gridCol w="2477072"/>
              </a:tblGrid>
              <a:tr h="1710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Dr. Yılmaz Argüden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UN Global Compact Yönetim Kurulu Üyesi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Ulusal Ağlar (LNAG) Danışma Kurulu Başkanı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Global Compact Türkiye Yönetim Kurulu Başkanı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Melda </a:t>
                      </a:r>
                      <a:r>
                        <a:rPr lang="tr-TR" sz="1400" u="sng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Cele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Ulusal Ağ İletişim Kişisi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Global Compact Türkiye Yönetim Kurulu Üyesi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TÜSİAD Genel Sekreter Yardımcısı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Ferhat İlter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Global Compact Türkiye Yönetim Kurulu Üyesi 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u="sng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TİSK Genel Sekreter Yardımcısı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11374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Deniz Öztürk</a:t>
                      </a:r>
                      <a:endParaRPr lang="en-US" sz="1400" b="1" u="sng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Global Compact Türkiye </a:t>
                      </a:r>
                      <a:endParaRPr lang="tr-TR" sz="1400" b="1" u="sng" kern="12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Yönetim </a:t>
                      </a:r>
                      <a:r>
                        <a:rPr lang="tr-TR" sz="14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Kurulu Danışmanı</a:t>
                      </a:r>
                      <a:endParaRPr lang="en-US" sz="1400" b="1" u="sng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Derin </a:t>
                      </a:r>
                      <a:r>
                        <a:rPr lang="tr-TR" sz="1400" b="1" u="sng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Şenerdem</a:t>
                      </a:r>
                      <a:endParaRPr lang="en-US" sz="1400" b="1" u="sng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Global Compact Türkiye İstanbul Ofisi Koordinatörü</a:t>
                      </a:r>
                      <a:endParaRPr lang="en-US" sz="1400" b="1" u="sng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u="sng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Sevgi Ceyda </a:t>
                      </a:r>
                      <a:r>
                        <a:rPr lang="tr-TR" sz="1400" b="1" u="sng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Şairoğlu</a:t>
                      </a:r>
                      <a:endParaRPr lang="en-US" sz="1400" b="1" u="sng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Global Compact </a:t>
                      </a:r>
                      <a:r>
                        <a:rPr lang="tr-TR" sz="1400" b="1" u="sng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Türkiye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u="sng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Ankara </a:t>
                      </a:r>
                      <a:r>
                        <a:rPr lang="tr-TR" sz="1400" b="1" u="sng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Ofisi Koordinatörü</a:t>
                      </a:r>
                      <a:endParaRPr lang="en-US" sz="1400" b="1" u="sng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u="sng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6" name="Başlık 1"/>
          <p:cNvSpPr txBox="1">
            <a:spLocks/>
          </p:cNvSpPr>
          <p:nvPr/>
        </p:nvSpPr>
        <p:spPr>
          <a:xfrm>
            <a:off x="1763688" y="4869160"/>
            <a:ext cx="657341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sekreterya@globalcompactturkiye.org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6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5256584"/>
          </a:xfrm>
        </p:spPr>
        <p:txBody>
          <a:bodyPr/>
          <a:lstStyle/>
          <a:p>
            <a:pPr>
              <a:buNone/>
            </a:pPr>
            <a:r>
              <a:rPr lang="tr-TR" sz="1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	UN Global Compact Nedir?</a:t>
            </a:r>
          </a:p>
          <a:p>
            <a:pPr marL="0" indent="0">
              <a:buNone/>
            </a:pPr>
            <a:endParaRPr lang="tr-TR" sz="1800" dirty="0" smtClean="0">
              <a:latin typeface="Arial" charset="0"/>
              <a:cs typeface="Arial" charset="0"/>
            </a:endParaRPr>
          </a:p>
          <a:p>
            <a:pPr lvl="1" algn="just"/>
            <a:r>
              <a:rPr lang="tr-TR" sz="2000" dirty="0" smtClean="0">
                <a:latin typeface="Arial" charset="0"/>
                <a:cs typeface="Arial" charset="0"/>
              </a:rPr>
              <a:t>UN Global Compact kendisini isteğe bağlı kurumsal </a:t>
            </a:r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sürdürülebilirlik alanında dünyanın en kapsamlı girişimi </a:t>
            </a:r>
            <a:r>
              <a:rPr lang="tr-TR" sz="2000" dirty="0" smtClean="0">
                <a:latin typeface="Arial" charset="0"/>
                <a:cs typeface="Arial" charset="0"/>
              </a:rPr>
              <a:t>olarak tanımlamaktadır.</a:t>
            </a:r>
          </a:p>
          <a:p>
            <a:pPr marL="0" indent="0" algn="just">
              <a:buNone/>
            </a:pPr>
            <a:endParaRPr lang="tr-TR" sz="2800" dirty="0" smtClean="0">
              <a:latin typeface="Arial" charset="0"/>
              <a:cs typeface="Arial" charset="0"/>
            </a:endParaRPr>
          </a:p>
          <a:p>
            <a:pPr lvl="1"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İlkelerin temelleri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1999’da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Davos’ta düzenlenen Dünya Ekonomik Forumu sırasında, Birleşmiş Milletler Genel Sekreteri Kofi Annan’ın konuşması sırasında iş dünyası liderlerine </a:t>
            </a:r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küreselleşmeye insani bir boyut kazandırma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BM’ye yardımcı olmaları doğrultusunda yapmış olduğu çağrıya dayanmaktadır. </a:t>
            </a:r>
          </a:p>
          <a:p>
            <a:pPr marL="0" indent="0">
              <a:buNone/>
            </a:pPr>
            <a:endParaRPr lang="tr-T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  <a:p>
            <a:endParaRPr lang="en-US" sz="2000" dirty="0" smtClean="0">
              <a:latin typeface="Arial" charset="0"/>
              <a:cs typeface="Arial" charset="0"/>
            </a:endParaRPr>
          </a:p>
          <a:p>
            <a:endParaRPr lang="de-CH" altLang="fr-FR" sz="2000" dirty="0">
              <a:latin typeface="Arial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B5DD0-3E2D-4BB3-9236-2D3BA3B3CBC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3074" name="Picture 2" descr="C:\Users\DERIN\Desktop\we_support_UNG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88640"/>
            <a:ext cx="1203325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96552" y="1052736"/>
            <a:ext cx="6141368" cy="1143000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     UN Global </a:t>
            </a:r>
            <a:r>
              <a:rPr lang="tr-TR" sz="24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Compact Nedir?</a:t>
            </a:r>
            <a:br>
              <a:rPr lang="tr-TR" sz="2400" b="1" dirty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lvl="1" algn="just"/>
            <a:r>
              <a:rPr lang="tr-T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 Hakları, Çalışma Standartları, Çevre ve Yolsuzluk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konularında 10 ilke mevcuttur.</a:t>
            </a:r>
          </a:p>
          <a:p>
            <a:pPr marL="0" indent="0" algn="just">
              <a:buNone/>
            </a:pPr>
            <a:endParaRPr lang="tr-T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Dünyanın farklı bölgelerinde yer alan 145 ülkede faaliyet gösteren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8.000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şirket ve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12.000’den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fazla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katılımcı vardır.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95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B5DD0-3E2D-4BB3-9236-2D3BA3B3CBC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899592" y="1052736"/>
            <a:ext cx="7628384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UN Global </a:t>
            </a:r>
            <a:r>
              <a:rPr lang="tr-TR" sz="20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Compact’ın</a:t>
            </a:r>
            <a:r>
              <a:rPr lang="tr-TR" sz="20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tr-T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10 İlkesi</a:t>
            </a:r>
          </a:p>
          <a:p>
            <a:pPr marL="0" indent="0">
              <a:buNone/>
            </a:pPr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İnsan Hakları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Etki alanı içerisinde bulunan ve uluslararası düzeyde kabul edilmiş olan </a:t>
            </a:r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 hakları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nın korunmasına destek olmak ve saygı göstermek </a:t>
            </a:r>
          </a:p>
          <a:p>
            <a:pPr lvl="0" algn="just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İnsan hakları konusunda herhangi bir </a:t>
            </a:r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ihlale iştirak edilmemesini sağlamak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 Standartları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Çalışanların </a:t>
            </a:r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sendikalaşma ve toplu müzakere özgürlüğü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nün desteklenmesi,</a:t>
            </a:r>
          </a:p>
          <a:p>
            <a:pPr lvl="0" algn="just"/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Zorla ve zorunlu işçi çalıştırma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 ilişkin her türlü uygulamaya son verilmesinin teşvik edilmesi,</a:t>
            </a:r>
          </a:p>
          <a:p>
            <a:pPr lvl="0" algn="just"/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Çocuk işçi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çalıştırılmasına ilişkin her türlü uygulamanın etkili şekilde ortadan kaldırılması,</a:t>
            </a:r>
          </a:p>
          <a:p>
            <a:pPr lvl="0" algn="just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İşe alım ve işe yerleştirmede </a:t>
            </a:r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ayrımcılığa son verilmesi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Çevre sorunlarına karşı </a:t>
            </a:r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ihtiyati yaklaşımlar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ın desteklenmesi,</a:t>
            </a:r>
          </a:p>
          <a:p>
            <a:pPr lvl="0" algn="just"/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Çevresel sorumluluğu arttıracak her türlü faaliyet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ve oluşuma destek verilmesi,</a:t>
            </a:r>
          </a:p>
          <a:p>
            <a:pPr lvl="0" algn="just"/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 dostu teknolojiler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gelişmesinin ve yaygınlaşmasının desteklenmesi.</a:t>
            </a:r>
          </a:p>
          <a:p>
            <a:pPr marL="0" indent="0" algn="just">
              <a:buNone/>
            </a:pPr>
            <a:endParaRPr lang="tr-TR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Yolsuzlukla Mücadele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İş dünyasının, rüşvet ve haraç dahil her türlü </a:t>
            </a:r>
            <a:r>
              <a:rPr lang="tr-TR" sz="1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yolsuzlukla mücadele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etmesi.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97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UN Global </a:t>
            </a:r>
            <a:r>
              <a:rPr lang="tr-TR" sz="20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Compact Ne </a:t>
            </a:r>
            <a:r>
              <a:rPr lang="tr-T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Değildir?</a:t>
            </a:r>
          </a:p>
          <a:p>
            <a:pPr marL="0" indent="0">
              <a:buNone/>
            </a:pPr>
            <a:endParaRPr lang="tr-TR" sz="1000" dirty="0" smtClean="0">
              <a:latin typeface="Arial" charset="0"/>
              <a:cs typeface="Arial" charset="0"/>
            </a:endParaRPr>
          </a:p>
          <a:p>
            <a:r>
              <a:rPr lang="tr-TR" sz="2000" dirty="0" smtClean="0">
                <a:latin typeface="Arial" charset="0"/>
                <a:cs typeface="Arial" charset="0"/>
              </a:rPr>
              <a:t>UN Global </a:t>
            </a:r>
            <a:r>
              <a:rPr lang="tr-TR" sz="2000" dirty="0">
                <a:latin typeface="Arial" charset="0"/>
                <a:cs typeface="Arial" charset="0"/>
              </a:rPr>
              <a:t>Compact </a:t>
            </a: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yasal </a:t>
            </a:r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bir belge ya da iş ahlakıyla ilgili bir metin </a:t>
            </a:r>
            <a:r>
              <a:rPr lang="tr-TR" sz="2000" dirty="0" smtClean="0">
                <a:latin typeface="Arial" charset="0"/>
                <a:cs typeface="Arial" charset="0"/>
              </a:rPr>
              <a:t>değildir. </a:t>
            </a:r>
          </a:p>
          <a:p>
            <a:pPr marL="0" indent="0">
              <a:buNone/>
            </a:pPr>
            <a:endParaRPr lang="tr-TR" sz="1000" dirty="0" smtClean="0">
              <a:latin typeface="Arial" charset="0"/>
              <a:cs typeface="Arial" charset="0"/>
            </a:endParaRPr>
          </a:p>
          <a:p>
            <a:r>
              <a:rPr lang="tr-TR" sz="2000" dirty="0" smtClean="0">
                <a:latin typeface="Arial" charset="0"/>
                <a:cs typeface="Arial" charset="0"/>
              </a:rPr>
              <a:t>UN Global Compact, </a:t>
            </a:r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şirketlerin faaliyetlerinin dışarıdan izlenmesi veya mali denetime tabi tutulmasıyla ilgili kural koyan bir belge </a:t>
            </a:r>
            <a:r>
              <a:rPr lang="tr-TR" sz="2000" dirty="0" smtClean="0">
                <a:latin typeface="Arial" charset="0"/>
                <a:cs typeface="Arial" charset="0"/>
              </a:rPr>
              <a:t>de değildir. </a:t>
            </a:r>
          </a:p>
          <a:p>
            <a:pPr marL="0" indent="0">
              <a:buNone/>
            </a:pPr>
            <a:endParaRPr lang="tr-TR" sz="1000" dirty="0" smtClean="0">
              <a:latin typeface="Arial" charset="0"/>
              <a:cs typeface="Arial" charset="0"/>
            </a:endParaRPr>
          </a:p>
          <a:p>
            <a:r>
              <a:rPr lang="tr-TR" sz="2000" dirty="0" smtClean="0">
                <a:latin typeface="Arial" charset="0"/>
                <a:cs typeface="Arial" charset="0"/>
              </a:rPr>
              <a:t>UN Global </a:t>
            </a:r>
            <a:r>
              <a:rPr lang="tr-TR" sz="2000" dirty="0" err="1" smtClean="0">
                <a:latin typeface="Arial" charset="0"/>
                <a:cs typeface="Arial" charset="0"/>
              </a:rPr>
              <a:t>Compact’ın</a:t>
            </a:r>
            <a:r>
              <a:rPr lang="tr-TR" sz="2000" dirty="0" smtClean="0">
                <a:latin typeface="Arial" charset="0"/>
                <a:cs typeface="Arial" charset="0"/>
              </a:rPr>
              <a:t> asıl amacı, </a:t>
            </a:r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on ilkenin yaygınlaştırılması konusunda bilgi edinme ve tecrübe paylaşımında bulunma </a:t>
            </a:r>
            <a:r>
              <a:rPr lang="tr-TR" sz="2000" dirty="0" smtClean="0">
                <a:latin typeface="Arial" charset="0"/>
                <a:cs typeface="Arial" charset="0"/>
              </a:rPr>
              <a:t>olanağı sağlamaktır. </a:t>
            </a:r>
          </a:p>
          <a:p>
            <a:endParaRPr lang="de-CH" altLang="fr-FR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52767-9341-408A-9534-764E9FB1B18B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5122" name="Picture 2" descr="C:\Users\Win7\AppData\Local\Microsoft\Windows\Temporary Internet Files\Content.IE5\IVVNXKE6\MC9004421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386944" cy="23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UN Global </a:t>
            </a:r>
            <a:r>
              <a:rPr lang="tr-TR" sz="20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Compact’ı</a:t>
            </a:r>
            <a:r>
              <a:rPr lang="tr-T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 İmzalayan Şirketler  Neyi Taahhüt Eder?</a:t>
            </a:r>
          </a:p>
          <a:p>
            <a:pPr marL="0" indent="0">
              <a:buNone/>
            </a:pPr>
            <a:endParaRPr lang="tr-TR" sz="1000" b="1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0"/>
            <a:r>
              <a:rPr lang="tr-TR" sz="2000" dirty="0">
                <a:latin typeface="Arial" charset="0"/>
                <a:cs typeface="Arial" charset="0"/>
              </a:rPr>
              <a:t>O</a:t>
            </a:r>
            <a:r>
              <a:rPr lang="tr-TR" sz="2000" dirty="0" smtClean="0">
                <a:latin typeface="Arial" charset="0"/>
                <a:cs typeface="Arial" charset="0"/>
              </a:rPr>
              <a:t>n ilkeyi iş stratejilerinin ve günlük faaliyetlerinin bir parçası haline getirmek;</a:t>
            </a:r>
          </a:p>
          <a:p>
            <a:pPr marL="0" lvl="0" indent="0">
              <a:buNone/>
            </a:pPr>
            <a:endParaRPr lang="tr-TR" sz="1000" dirty="0" smtClean="0">
              <a:latin typeface="Arial" charset="0"/>
              <a:cs typeface="Arial" charset="0"/>
            </a:endParaRPr>
          </a:p>
          <a:p>
            <a:pPr lvl="0"/>
            <a:r>
              <a:rPr lang="tr-TR" sz="2000" dirty="0">
                <a:latin typeface="Arial" charset="0"/>
                <a:cs typeface="Arial" charset="0"/>
              </a:rPr>
              <a:t>O</a:t>
            </a:r>
            <a:r>
              <a:rPr lang="tr-TR" sz="2000" dirty="0" smtClean="0">
                <a:latin typeface="Arial" charset="0"/>
                <a:cs typeface="Arial" charset="0"/>
              </a:rPr>
              <a:t>n ilkenin uygulanmasında ve BM kalkınma hedeflerinin desteklenmesinde kaydedilen ilerlemeye ilişkin bir İlerleme Bildirisi (COP) yayınlamak ve paydaşlara (yatırımcılar, tüketiciler, sivil toplum kuruluşları, hükümetler, vs.) yönelik bir kamuoyu açıklaması yapmak;</a:t>
            </a:r>
          </a:p>
          <a:p>
            <a:pPr marL="0" lvl="0" indent="0">
              <a:buNone/>
            </a:pPr>
            <a:endParaRPr lang="tr-TR" sz="1000" dirty="0" smtClean="0">
              <a:latin typeface="Arial" charset="0"/>
              <a:cs typeface="Arial" charset="0"/>
            </a:endParaRPr>
          </a:p>
          <a:p>
            <a:pPr lvl="0"/>
            <a:r>
              <a:rPr lang="tr-TR" sz="2000" dirty="0" smtClean="0">
                <a:latin typeface="Arial" charset="0"/>
                <a:cs typeface="Arial" charset="0"/>
              </a:rPr>
              <a:t>UN Global Compact faaliyetlerini destekleyici aktiviteler yürütmek.</a:t>
            </a:r>
          </a:p>
          <a:p>
            <a:pPr marL="0" lvl="0" indent="0">
              <a:buNone/>
            </a:pPr>
            <a:endParaRPr lang="tr-TR" sz="1000" dirty="0" smtClean="0">
              <a:latin typeface="Arial" charset="0"/>
              <a:cs typeface="Arial" charset="0"/>
            </a:endParaRPr>
          </a:p>
          <a:p>
            <a:r>
              <a:rPr lang="tr-TR" sz="2000" dirty="0" smtClean="0">
                <a:latin typeface="Arial" charset="0"/>
                <a:cs typeface="Arial" charset="0"/>
              </a:rPr>
              <a:t>İmzacı şirketlerden UN Global </a:t>
            </a:r>
            <a:r>
              <a:rPr lang="tr-TR" sz="2000" dirty="0">
                <a:latin typeface="Arial" charset="0"/>
                <a:cs typeface="Arial" charset="0"/>
              </a:rPr>
              <a:t>Compact </a:t>
            </a:r>
            <a:r>
              <a:rPr lang="tr-TR" sz="2000" dirty="0" smtClean="0">
                <a:latin typeface="Arial" charset="0"/>
                <a:cs typeface="Arial" charset="0"/>
              </a:rPr>
              <a:t>Ofisi’nin yanı sıra bölgesel ve yerel ağ oluşturma faaliyetlerine finansman desteğinde bulunmaları da beklenmektedir. </a:t>
            </a:r>
            <a:endParaRPr lang="tr-TR" dirty="0" smtClean="0"/>
          </a:p>
          <a:p>
            <a:pPr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5E29F-65B2-46D6-A94B-71F9C87379DA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137420" cy="106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755576" y="1412776"/>
            <a:ext cx="77724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fr-F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UN Global </a:t>
            </a:r>
            <a:r>
              <a:rPr lang="tr-TR" altLang="fr-FR" sz="20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Compact Üyelerinin </a:t>
            </a:r>
            <a:r>
              <a:rPr lang="tr-TR" altLang="fr-F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taahhütlerini yerine getirmemeleri halinde ne olur? </a:t>
            </a:r>
            <a:endParaRPr lang="tr-TR" altLang="fr-FR" sz="1000" dirty="0" smtClean="0">
              <a:latin typeface="Arial" charset="0"/>
              <a:cs typeface="Arial" charset="0"/>
            </a:endParaRPr>
          </a:p>
          <a:p>
            <a:r>
              <a:rPr lang="tr-TR" sz="2000" dirty="0" smtClean="0">
                <a:latin typeface="Arial" charset="0"/>
                <a:cs typeface="Arial" charset="0"/>
              </a:rPr>
              <a:t>Üyelerden biri ilerleme bildirisini belirlenen tarihe kadar iletmediği takdirde, ismi UN Global </a:t>
            </a:r>
            <a:r>
              <a:rPr lang="tr-TR" sz="2000" dirty="0">
                <a:latin typeface="Arial" charset="0"/>
                <a:cs typeface="Arial" charset="0"/>
              </a:rPr>
              <a:t>Compact internet </a:t>
            </a:r>
            <a:r>
              <a:rPr lang="tr-TR" sz="2000" dirty="0" smtClean="0">
                <a:latin typeface="Arial" charset="0"/>
                <a:cs typeface="Arial" charset="0"/>
              </a:rPr>
              <a:t>sitesinde "Bildirimde Bulunmayan Üyeler" listesinde yayınlanır. İlerleme </a:t>
            </a:r>
            <a:r>
              <a:rPr lang="tr-TR" sz="2000" dirty="0" err="1" smtClean="0">
                <a:latin typeface="Arial" charset="0"/>
                <a:cs typeface="Arial" charset="0"/>
              </a:rPr>
              <a:t>Bildirimi’nin</a:t>
            </a:r>
            <a:r>
              <a:rPr lang="tr-TR" sz="2000" dirty="0" smtClean="0">
                <a:latin typeface="Arial" charset="0"/>
                <a:cs typeface="Arial" charset="0"/>
              </a:rPr>
              <a:t> bir yıl daha iletilmemesi halinde, şirket üyelikten çıkarılır.</a:t>
            </a:r>
          </a:p>
          <a:p>
            <a:pPr marL="0" indent="0">
              <a:buNone/>
            </a:pPr>
            <a:endParaRPr lang="tr-TR" sz="1000" dirty="0" smtClean="0">
              <a:latin typeface="Arial" charset="0"/>
              <a:cs typeface="Arial" charset="0"/>
            </a:endParaRPr>
          </a:p>
          <a:p>
            <a:r>
              <a:rPr lang="tr-TR" sz="2000" dirty="0" smtClean="0">
                <a:latin typeface="Arial" charset="0"/>
                <a:cs typeface="Arial" charset="0"/>
              </a:rPr>
              <a:t>UN Global </a:t>
            </a:r>
            <a:r>
              <a:rPr lang="tr-TR" sz="2000" dirty="0">
                <a:latin typeface="Arial" charset="0"/>
                <a:cs typeface="Arial" charset="0"/>
              </a:rPr>
              <a:t>Compact, </a:t>
            </a:r>
            <a:r>
              <a:rPr lang="tr-TR" sz="2000" dirty="0" smtClean="0">
                <a:latin typeface="Arial" charset="0"/>
                <a:cs typeface="Arial" charset="0"/>
              </a:rPr>
              <a:t>ilerleme bildirisi yapmadıkları için üyelikten çıkarılan şirketlerin isimlerini yayınlama hakkını saklı tutar. </a:t>
            </a:r>
            <a:endParaRPr lang="tr-TR" sz="1000" dirty="0" smtClean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fr-FR" sz="20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Bu nedenle, </a:t>
            </a:r>
            <a:r>
              <a:rPr lang="tr-TR" sz="2000" b="1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Bildiri’yi</a:t>
            </a:r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 imzalamadan önce, şirketlerin üstlenecekleri uzun vadeli taahhütlerin bilincinde olmaları gerekmektedir. </a:t>
            </a:r>
          </a:p>
          <a:p>
            <a:endParaRPr lang="de-CH" altLang="fr-FR" sz="2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de-CH" altLang="fr-FR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3EA75-5D32-4C9E-ABC8-87AC7B055DF4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7170" name="Picture 2" descr="http://blog.srssoft.com/wp-content/uploads/2010/08/left-out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2586"/>
            <a:ext cx="2135669" cy="128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896544"/>
          </a:xfrm>
        </p:spPr>
        <p:txBody>
          <a:bodyPr/>
          <a:lstStyle/>
          <a:p>
            <a:pPr marL="0" indent="0">
              <a:buNone/>
            </a:pPr>
            <a:r>
              <a:rPr lang="tr-T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UN Global </a:t>
            </a:r>
            <a:r>
              <a:rPr lang="tr-TR" sz="20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Compact İş </a:t>
            </a:r>
            <a:r>
              <a:rPr lang="tr-TR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Dünyası için Neden Önemlidir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?</a:t>
            </a:r>
          </a:p>
          <a:p>
            <a:pPr marL="0" indent="0">
              <a:buNone/>
            </a:pPr>
            <a:endParaRPr lang="en-GB" sz="10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r>
              <a:rPr lang="tr-TR" sz="2000" dirty="0" smtClean="0">
                <a:latin typeface="Arial" charset="0"/>
                <a:cs typeface="Arial" charset="0"/>
              </a:rPr>
              <a:t>UN Global </a:t>
            </a:r>
            <a:r>
              <a:rPr lang="tr-TR" sz="2000" dirty="0">
                <a:latin typeface="Arial" charset="0"/>
                <a:cs typeface="Arial" charset="0"/>
              </a:rPr>
              <a:t>Compact, </a:t>
            </a:r>
            <a:r>
              <a:rPr lang="tr-TR" sz="2000" dirty="0" smtClean="0">
                <a:latin typeface="Arial" charset="0"/>
                <a:cs typeface="Arial" charset="0"/>
              </a:rPr>
              <a:t>sağduyulu bir çalışma şekline rehberlik eden pek çok faydalı araç ve çerçeveden biridir.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Şirketlerin UN </a:t>
            </a:r>
            <a:r>
              <a:rPr lang="tr-TR" sz="2000" dirty="0" smtClean="0">
                <a:latin typeface="Arial" charset="0"/>
                <a:cs typeface="Arial" charset="0"/>
              </a:rPr>
              <a:t>Global </a:t>
            </a:r>
            <a:r>
              <a:rPr lang="tr-TR" sz="2000" dirty="0" err="1" smtClean="0">
                <a:latin typeface="Arial" charset="0"/>
                <a:cs typeface="Arial" charset="0"/>
              </a:rPr>
              <a:t>Compact’ı</a:t>
            </a:r>
            <a:r>
              <a:rPr lang="tr-TR" sz="2000" dirty="0" smtClean="0">
                <a:latin typeface="Arial" charset="0"/>
                <a:cs typeface="Arial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benimsemesine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yönelik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Paydaşlar arasındaki beklenti giderek artmaktadır.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yılında,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 Komisyonu KSS konusunda bir Tebliğ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yayınlayarak 2014 yılına kadar Avrupa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merkezli büyük şirketleri,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KSS’ye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ilişkin yaklaşım geliştirme süreçlerinde UN </a:t>
            </a:r>
            <a:r>
              <a:rPr lang="tr-TR" sz="2000" dirty="0" smtClean="0">
                <a:latin typeface="Arial" charset="0"/>
                <a:cs typeface="Arial" charset="0"/>
              </a:rPr>
              <a:t>Global </a:t>
            </a:r>
            <a:r>
              <a:rPr lang="tr-TR" sz="2000" dirty="0" err="1" smtClean="0">
                <a:latin typeface="Arial" charset="0"/>
                <a:cs typeface="Arial" charset="0"/>
              </a:rPr>
              <a:t>Compact’ı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dikkate almaya davet etmiştir.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charset="0"/>
                <a:cs typeface="Arial" charset="0"/>
              </a:rPr>
              <a:t>UN Global Compact,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çok sayıdaki çalışma grubu ile bölgesel ve yerel ağları sayesinde, eş konumdaki şirketlerin bilgi alışverişinde bulunmasına yönelik geniş bir yapı tesis etmiştir.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B5DD0-3E2D-4BB3-9236-2D3BA3B3CBC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79240" cy="157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4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Global Compact Türkiye Yerel Ağı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9736"/>
            <a:ext cx="41259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6553200" y="6400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* 30 Nisan2014 itibariyle</a:t>
            </a:r>
            <a:endParaRPr lang="en-US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518404"/>
              </p:ext>
            </p:extLst>
          </p:nvPr>
        </p:nvGraphicFramePr>
        <p:xfrm>
          <a:off x="0" y="1844824"/>
          <a:ext cx="9144000" cy="409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176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661</Words>
  <Application>Microsoft Office PowerPoint</Application>
  <PresentationFormat>Ekran Gösterisi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 UN Global Compact (BM Küresel İlkeler Sözleşmesi)    </vt:lpstr>
      <vt:lpstr>PowerPoint Sunusu</vt:lpstr>
      <vt:lpstr>      UN Global Compact Nedir? </vt:lpstr>
      <vt:lpstr>PowerPoint Sunusu</vt:lpstr>
      <vt:lpstr>PowerPoint Sunusu</vt:lpstr>
      <vt:lpstr>PowerPoint Sunusu</vt:lpstr>
      <vt:lpstr>PowerPoint Sunusu</vt:lpstr>
      <vt:lpstr>PowerPoint Sunusu</vt:lpstr>
      <vt:lpstr>Global Compact Türkiye Yerel Ağı</vt:lpstr>
      <vt:lpstr>Global Compact Türkiye 2013 – 2016 Yönetim Kurulu</vt:lpstr>
      <vt:lpstr>İletişim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SHNWEBPC</dc:creator>
  <cp:lastModifiedBy>Hp</cp:lastModifiedBy>
  <cp:revision>42</cp:revision>
  <dcterms:created xsi:type="dcterms:W3CDTF">2013-03-18T14:58:09Z</dcterms:created>
  <dcterms:modified xsi:type="dcterms:W3CDTF">2014-06-10T13:50:48Z</dcterms:modified>
</cp:coreProperties>
</file>