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9" r:id="rId4"/>
    <p:sldId id="262" r:id="rId5"/>
    <p:sldId id="263" r:id="rId6"/>
    <p:sldId id="270" r:id="rId7"/>
    <p:sldId id="264" r:id="rId8"/>
    <p:sldId id="271"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60"/>
            <p14:sldId id="261"/>
            <p14:sldId id="269"/>
            <p14:sldId id="262"/>
            <p14:sldId id="263"/>
            <p14:sldId id="270"/>
            <p14:sldId id="264"/>
            <p14:sldId id="271"/>
            <p14:sldId id="265"/>
            <p14:sldId id="266"/>
            <p14:sldId id="267"/>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683568" y="1772816"/>
            <a:ext cx="7772400" cy="4176464"/>
          </a:xfrm>
        </p:spPr>
        <p:txBody>
          <a:bodyPr>
            <a:normAutofit fontScale="90000"/>
          </a:bodyPr>
          <a:lstStyle/>
          <a:p>
            <a:pPr eaLnBrk="1" hangingPunct="1">
              <a:lnSpc>
                <a:spcPct val="150000"/>
              </a:lnSpc>
            </a:pP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GB" sz="3600" b="1" dirty="0" err="1" smtClean="0">
                <a:solidFill>
                  <a:schemeClr val="accent2"/>
                </a:solidFill>
                <a:latin typeface="Arial" charset="0"/>
                <a:cs typeface="Arial" charset="0"/>
              </a:rPr>
              <a:t>ILO</a:t>
            </a:r>
            <a:r>
              <a:rPr lang="en-GB" sz="3600" b="1" dirty="0" smtClean="0">
                <a:solidFill>
                  <a:schemeClr val="accent2"/>
                </a:solidFill>
                <a:latin typeface="Arial" charset="0"/>
                <a:cs typeface="Arial" charset="0"/>
              </a:rPr>
              <a:t> </a:t>
            </a:r>
            <a:r>
              <a:rPr lang="tr-TR" sz="3600" b="1" dirty="0" smtClean="0">
                <a:solidFill>
                  <a:schemeClr val="accent2"/>
                </a:solidFill>
                <a:latin typeface="Arial" charset="0"/>
                <a:cs typeface="Arial" charset="0"/>
              </a:rPr>
              <a:t>Çokuluslu Şirketler ve </a:t>
            </a:r>
            <a:br>
              <a:rPr lang="tr-TR" sz="3600" b="1" dirty="0" smtClean="0">
                <a:solidFill>
                  <a:schemeClr val="accent2"/>
                </a:solidFill>
                <a:latin typeface="Arial" charset="0"/>
                <a:cs typeface="Arial" charset="0"/>
              </a:rPr>
            </a:br>
            <a:r>
              <a:rPr lang="tr-TR" sz="3600" b="1" dirty="0" smtClean="0">
                <a:solidFill>
                  <a:schemeClr val="accent2"/>
                </a:solidFill>
                <a:latin typeface="Arial" charset="0"/>
                <a:cs typeface="Arial" charset="0"/>
              </a:rPr>
              <a:t>Sosyal Politikaya ilişkin İlkeler Üçlü Bildirgesi</a:t>
            </a: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endParaRPr lang="fr-F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endParaRPr lang="de-CH" altLang="fr-FR" sz="2200" dirty="0" smtClean="0">
              <a:latin typeface="Arial" charset="0"/>
            </a:endParaRPr>
          </a:p>
          <a:p>
            <a:pPr>
              <a:buFontTx/>
              <a:buNone/>
            </a:pPr>
            <a:r>
              <a:rPr lang="en-GB" altLang="fr-FR" sz="2200" dirty="0">
                <a:latin typeface="Arial" charset="0"/>
              </a:rPr>
              <a:t>			</a:t>
            </a:r>
          </a:p>
        </p:txBody>
      </p:sp>
    </p:spTree>
    <p:extLst>
      <p:ext uri="{BB962C8B-B14F-4D97-AF65-F5344CB8AC3E}">
        <p14:creationId xmlns:p14="http://schemas.microsoft.com/office/powerpoint/2010/main" val="4311796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404664"/>
            <a:ext cx="8964488" cy="5832648"/>
          </a:xfrm>
        </p:spPr>
        <p:txBody>
          <a:bodyPr>
            <a:noAutofit/>
          </a:bodyPr>
          <a:lstStyle/>
          <a:p>
            <a:pPr marL="0" indent="0">
              <a:buNone/>
            </a:pPr>
            <a:r>
              <a:rPr lang="tr-TR" altLang="fr-FR" sz="2400" b="1" dirty="0">
                <a:solidFill>
                  <a:schemeClr val="accent2"/>
                </a:solidFill>
                <a:latin typeface="Arial" charset="0"/>
                <a:cs typeface="Arial" charset="0"/>
              </a:rPr>
              <a:t>ILO Çokuluslu Şirketler </a:t>
            </a:r>
            <a:endParaRPr lang="tr-TR" altLang="fr-FR" sz="2400" b="1" dirty="0" smtClean="0">
              <a:solidFill>
                <a:schemeClr val="accent2"/>
              </a:solidFill>
              <a:latin typeface="Arial" charset="0"/>
              <a:cs typeface="Arial" charset="0"/>
            </a:endParaRPr>
          </a:p>
          <a:p>
            <a:pPr marL="0" indent="0">
              <a:buNone/>
            </a:pPr>
            <a:r>
              <a:rPr lang="tr-TR" altLang="fr-FR" sz="2400" b="1" dirty="0" smtClean="0">
                <a:solidFill>
                  <a:schemeClr val="accent2"/>
                </a:solidFill>
                <a:latin typeface="Arial" charset="0"/>
                <a:cs typeface="Arial" charset="0"/>
              </a:rPr>
              <a:t>Bildirgesi’ne ilişkin </a:t>
            </a:r>
          </a:p>
          <a:p>
            <a:pPr marL="0" indent="0">
              <a:buNone/>
            </a:pPr>
            <a:r>
              <a:rPr lang="tr-TR" altLang="fr-FR" sz="2400" b="1" dirty="0" smtClean="0">
                <a:solidFill>
                  <a:schemeClr val="accent2"/>
                </a:solidFill>
                <a:latin typeface="Arial" charset="0"/>
                <a:cs typeface="Arial" charset="0"/>
              </a:rPr>
              <a:t>Yeni Gelişmeler</a:t>
            </a:r>
            <a:endParaRPr lang="en-GB" altLang="fr-FR" sz="2400" b="1" dirty="0" smtClean="0">
              <a:solidFill>
                <a:schemeClr val="accent2"/>
              </a:solidFill>
              <a:latin typeface="Arial" charset="0"/>
              <a:cs typeface="Arial" charset="0"/>
            </a:endParaRPr>
          </a:p>
          <a:p>
            <a:r>
              <a:rPr lang="en-GB" sz="2400" dirty="0" smtClean="0">
                <a:latin typeface="Arial" pitchFamily="34" charset="0"/>
                <a:cs typeface="Arial" pitchFamily="34" charset="0"/>
              </a:rPr>
              <a:t>ILO </a:t>
            </a:r>
            <a:r>
              <a:rPr lang="tr-TR" sz="2400" dirty="0" smtClean="0">
                <a:latin typeface="Arial" pitchFamily="34" charset="0"/>
                <a:cs typeface="Arial" pitchFamily="34" charset="0"/>
              </a:rPr>
              <a:t>Yönetim Kurulu</a:t>
            </a:r>
            <a:r>
              <a:rPr lang="en-GB" sz="2400" dirty="0" smtClean="0">
                <a:latin typeface="Arial" pitchFamily="34" charset="0"/>
                <a:cs typeface="Arial" pitchFamily="34" charset="0"/>
              </a:rPr>
              <a:t> </a:t>
            </a:r>
            <a:r>
              <a:rPr lang="tr-TR" sz="2400" dirty="0" smtClean="0">
                <a:latin typeface="Arial" pitchFamily="34" charset="0"/>
                <a:cs typeface="Arial" pitchFamily="34" charset="0"/>
              </a:rPr>
              <a:t>Mart </a:t>
            </a:r>
            <a:r>
              <a:rPr lang="en-GB" sz="2400" dirty="0" smtClean="0">
                <a:latin typeface="Arial" pitchFamily="34" charset="0"/>
                <a:cs typeface="Arial" pitchFamily="34" charset="0"/>
              </a:rPr>
              <a:t>2014</a:t>
            </a:r>
            <a:r>
              <a:rPr lang="tr-TR" sz="2400" dirty="0">
                <a:latin typeface="Arial" pitchFamily="34" charset="0"/>
                <a:cs typeface="Arial" pitchFamily="34" charset="0"/>
              </a:rPr>
              <a:t>’te ILO Çokuluslu Şirketler Bildirgesi’nin </a:t>
            </a:r>
            <a:r>
              <a:rPr lang="tr-TR" sz="2400" dirty="0" smtClean="0">
                <a:latin typeface="Arial" pitchFamily="34" charset="0"/>
                <a:cs typeface="Arial" pitchFamily="34" charset="0"/>
              </a:rPr>
              <a:t>teşvik edilmesine yönelik stratejiyi ve buna ilişkin bir Takip Anketi’ni onaylamıştır</a:t>
            </a:r>
            <a:r>
              <a:rPr lang="en-GB" sz="2400" dirty="0" smtClean="0">
                <a:latin typeface="Arial" pitchFamily="34" charset="0"/>
                <a:cs typeface="Arial" pitchFamily="34" charset="0"/>
              </a:rPr>
              <a:t>: </a:t>
            </a:r>
          </a:p>
          <a:p>
            <a:pPr lvl="1"/>
            <a:r>
              <a:rPr lang="en-GB" sz="2400" dirty="0" smtClean="0">
                <a:latin typeface="Arial" pitchFamily="34" charset="0"/>
                <a:cs typeface="Arial" pitchFamily="34" charset="0"/>
              </a:rPr>
              <a:t>ILO</a:t>
            </a:r>
            <a:r>
              <a:rPr lang="tr-TR" sz="2400" dirty="0" smtClean="0">
                <a:latin typeface="Arial" pitchFamily="34" charset="0"/>
                <a:cs typeface="Arial" pitchFamily="34" charset="0"/>
              </a:rPr>
              <a:t> ulusal ve bölgesel ILO </a:t>
            </a:r>
            <a:r>
              <a:rPr lang="tr-TR" sz="2400" dirty="0">
                <a:latin typeface="Arial" pitchFamily="34" charset="0"/>
                <a:cs typeface="Arial" pitchFamily="34" charset="0"/>
              </a:rPr>
              <a:t>Ofislerinde ILO Çokuluslu Şirketler Bildirgesi’ne </a:t>
            </a:r>
            <a:r>
              <a:rPr lang="tr-TR" sz="2400" dirty="0" smtClean="0">
                <a:latin typeface="Arial" pitchFamily="34" charset="0"/>
                <a:cs typeface="Arial" pitchFamily="34" charset="0"/>
              </a:rPr>
              <a:t>yönelik irtibat noktaları belirleyecektir</a:t>
            </a:r>
            <a:r>
              <a:rPr lang="en-GB" sz="2400" dirty="0" smtClean="0">
                <a:latin typeface="Arial" pitchFamily="34" charset="0"/>
                <a:cs typeface="Arial" pitchFamily="34" charset="0"/>
              </a:rPr>
              <a:t>.</a:t>
            </a:r>
          </a:p>
          <a:p>
            <a:pPr lvl="1"/>
            <a:r>
              <a:rPr lang="tr-TR" sz="2400" dirty="0" smtClean="0">
                <a:latin typeface="Arial" pitchFamily="34" charset="0"/>
                <a:cs typeface="Arial" pitchFamily="34" charset="0"/>
              </a:rPr>
              <a:t>ILO’nun internet sitesinden erişilebilecek bir </a:t>
            </a:r>
            <a:r>
              <a:rPr lang="en-GB" sz="2400" dirty="0" smtClean="0">
                <a:latin typeface="Arial" pitchFamily="34" charset="0"/>
                <a:cs typeface="Arial" pitchFamily="34" charset="0"/>
              </a:rPr>
              <a:t>E-</a:t>
            </a:r>
            <a:r>
              <a:rPr lang="tr-TR" sz="2400" dirty="0" smtClean="0">
                <a:latin typeface="Arial" pitchFamily="34" charset="0"/>
                <a:cs typeface="Arial" pitchFamily="34" charset="0"/>
              </a:rPr>
              <a:t>Eğitim Aracı geliştirilmiştir. </a:t>
            </a:r>
            <a:endParaRPr lang="en-GB" sz="2400" dirty="0" smtClean="0">
              <a:latin typeface="Arial" pitchFamily="34" charset="0"/>
              <a:cs typeface="Arial" pitchFamily="34" charset="0"/>
            </a:endParaRPr>
          </a:p>
          <a:p>
            <a:pPr lvl="1"/>
            <a:r>
              <a:rPr lang="tr-TR" sz="2400" dirty="0">
                <a:latin typeface="Arial" pitchFamily="34" charset="0"/>
                <a:cs typeface="Arial" pitchFamily="34" charset="0"/>
              </a:rPr>
              <a:t>D</a:t>
            </a:r>
            <a:r>
              <a:rPr lang="tr-TR" sz="2400" dirty="0" smtClean="0">
                <a:latin typeface="Arial" pitchFamily="34" charset="0"/>
                <a:cs typeface="Arial" pitchFamily="34" charset="0"/>
              </a:rPr>
              <a:t>ört yılda bir düzenlenecek ILO bölge toplantıları çerçevesinde </a:t>
            </a:r>
            <a:r>
              <a:rPr lang="tr-TR" sz="2400" dirty="0">
                <a:latin typeface="Arial" pitchFamily="34" charset="0"/>
                <a:cs typeface="Arial" pitchFamily="34" charset="0"/>
              </a:rPr>
              <a:t>devletler ve sosyal </a:t>
            </a:r>
            <a:r>
              <a:rPr lang="tr-TR" sz="2400" dirty="0" smtClean="0">
                <a:latin typeface="Arial" pitchFamily="34" charset="0"/>
                <a:cs typeface="Arial" pitchFamily="34" charset="0"/>
              </a:rPr>
              <a:t>ortaklara ILO </a:t>
            </a:r>
            <a:r>
              <a:rPr lang="tr-TR" sz="2400" dirty="0">
                <a:latin typeface="Arial" pitchFamily="34" charset="0"/>
                <a:cs typeface="Arial" pitchFamily="34" charset="0"/>
              </a:rPr>
              <a:t>Çokuluslu Şirketler Bildirgesi’nin uygulanmasına ilişkin </a:t>
            </a:r>
            <a:r>
              <a:rPr lang="tr-TR" sz="2400" dirty="0" smtClean="0">
                <a:latin typeface="Arial" pitchFamily="34" charset="0"/>
                <a:cs typeface="Arial" pitchFamily="34" charset="0"/>
              </a:rPr>
              <a:t>kısa bir anket uygulanacaktır. </a:t>
            </a:r>
            <a:endParaRPr lang="en-GB" sz="24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10</a:t>
            </a:fld>
            <a:endParaRPr lang="fr-FR" dirty="0"/>
          </a:p>
        </p:txBody>
      </p:sp>
    </p:spTree>
    <p:extLst>
      <p:ext uri="{BB962C8B-B14F-4D97-AF65-F5344CB8AC3E}">
        <p14:creationId xmlns:p14="http://schemas.microsoft.com/office/powerpoint/2010/main" val="35700093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628800"/>
            <a:ext cx="7772400" cy="4095750"/>
          </a:xfrm>
        </p:spPr>
        <p:txBody>
          <a:bodyPr>
            <a:normAutofit/>
          </a:bodyPr>
          <a:lstStyle/>
          <a:p>
            <a:pPr marL="0" indent="0">
              <a:buFontTx/>
              <a:buNone/>
            </a:pPr>
            <a:r>
              <a:rPr lang="tr-TR" altLang="fr-FR" sz="2400" b="1" dirty="0" smtClean="0">
                <a:solidFill>
                  <a:schemeClr val="accent2"/>
                </a:solidFill>
                <a:latin typeface="Arial" charset="0"/>
                <a:cs typeface="Arial" charset="0"/>
              </a:rPr>
              <a:t>Uluslararası Çalışma Standartlarına ilişkin ILO İşletme Yardım Masası</a:t>
            </a:r>
          </a:p>
          <a:p>
            <a:pPr marL="0" indent="0">
              <a:buFontTx/>
              <a:buNone/>
            </a:pPr>
            <a:endParaRPr lang="tr-TR" sz="2400" dirty="0" smtClean="0">
              <a:latin typeface="Arial" charset="0"/>
              <a:cs typeface="Arial" charset="0"/>
            </a:endParaRPr>
          </a:p>
          <a:p>
            <a:pPr marL="0" indent="0">
              <a:buFontTx/>
              <a:buNone/>
            </a:pPr>
            <a:r>
              <a:rPr lang="tr-TR" sz="2400" dirty="0" smtClean="0">
                <a:latin typeface="Arial" charset="0"/>
                <a:cs typeface="Arial" charset="0"/>
              </a:rPr>
              <a:t>ILO Yardım Masası, faaliyetlerini uluslararası çalışma standartlarına uygun hale getirmelerinde şirketlere yardımcı olmayı amaçlayan ücretsiz bir hizmet olup bilgileri üçüncü taraflarla paylaşmaz.</a:t>
            </a:r>
          </a:p>
          <a:p>
            <a:pPr marL="0" indent="0">
              <a:buNone/>
            </a:pPr>
            <a:endParaRPr lang="tr-TR" sz="2400" dirty="0" smtClean="0">
              <a:latin typeface="Arial" charset="0"/>
              <a:cs typeface="Arial" charset="0"/>
            </a:endParaRPr>
          </a:p>
          <a:p>
            <a:pPr marL="0" indent="0">
              <a:buFontTx/>
              <a:buNone/>
            </a:pPr>
            <a:r>
              <a:rPr lang="tr-TR" sz="2400" dirty="0" smtClean="0">
                <a:latin typeface="Arial" charset="0"/>
                <a:cs typeface="Arial" charset="0"/>
              </a:rPr>
              <a:t>İletişim: </a:t>
            </a:r>
            <a:r>
              <a:rPr lang="tr-TR" sz="2400" dirty="0" err="1" smtClean="0">
                <a:latin typeface="Arial" charset="0"/>
                <a:cs typeface="Arial" charset="0"/>
              </a:rPr>
              <a:t>assistance@ilo.org</a:t>
            </a:r>
            <a:r>
              <a:rPr lang="tr-TR" sz="2400" dirty="0" smtClean="0">
                <a:latin typeface="Arial" charset="0"/>
                <a:cs typeface="Arial" charset="0"/>
              </a:rPr>
              <a:t> veya +41 22 799 62 64  </a:t>
            </a:r>
            <a:endParaRPr lang="tr-TR" sz="2400" dirty="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11</a:t>
            </a:fld>
            <a:endParaRPr lang="fr-FR"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7205" y="4653136"/>
            <a:ext cx="1368946" cy="1925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82999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340768"/>
            <a:ext cx="8208912" cy="5517232"/>
          </a:xfrm>
        </p:spPr>
        <p:txBody>
          <a:bodyPr>
            <a:normAutofit/>
          </a:bodyPr>
          <a:lstStyle/>
          <a:p>
            <a:pPr marL="0" indent="0">
              <a:buNone/>
              <a:defRPr/>
            </a:pPr>
            <a:r>
              <a:rPr lang="tr-TR" altLang="fr-FR" sz="2400" b="1" dirty="0" smtClean="0">
                <a:solidFill>
                  <a:schemeClr val="accent2"/>
                </a:solidFill>
                <a:latin typeface="Arial" charset="0"/>
                <a:cs typeface="Arial" charset="0"/>
              </a:rPr>
              <a:t>ILO Çokuluslu Şirketler ve Sosyal Politikaya ilişkin İlkeler Üçlü Bildirgesi Nedir? </a:t>
            </a:r>
          </a:p>
          <a:p>
            <a:pPr marL="0" indent="0">
              <a:buNone/>
              <a:defRPr/>
            </a:pPr>
            <a:endParaRPr lang="tr-TR" altLang="fr-FR" sz="2400" b="1" dirty="0" smtClean="0">
              <a:solidFill>
                <a:schemeClr val="accent2"/>
              </a:solidFill>
              <a:latin typeface="Arial" charset="0"/>
              <a:cs typeface="Arial" charset="0"/>
            </a:endParaRPr>
          </a:p>
          <a:p>
            <a:pPr marL="361950" indent="-361950">
              <a:defRPr/>
            </a:pPr>
            <a:r>
              <a:rPr lang="tr-TR" sz="2400" dirty="0" smtClean="0">
                <a:latin typeface="Arial" pitchFamily="34" charset="0"/>
                <a:cs typeface="Arial" pitchFamily="34" charset="0"/>
              </a:rPr>
              <a:t>ILO Çokuluslu Şirketler Bildirgesi devletlere, işçi ve işveren kuruluşlarına istihdam, Çokuluslu şirketler ve diğer yerel şirketlere eğitim, çalışma ve yaşam koşulları ve işçi-işveren ilişkileri gibi alanlarda yol göstermektedir.</a:t>
            </a:r>
            <a:endParaRPr lang="tr-TR" altLang="fr-FR" sz="2400" dirty="0" smtClean="0">
              <a:latin typeface="Arial" pitchFamily="34" charset="0"/>
              <a:cs typeface="Arial" pitchFamily="34" charset="0"/>
            </a:endParaRPr>
          </a:p>
          <a:p>
            <a:pPr marL="0" indent="0">
              <a:buNone/>
              <a:defRPr/>
            </a:pPr>
            <a:endParaRPr lang="tr-TR" altLang="fr-FR" sz="2400" b="1" dirty="0" smtClean="0">
              <a:solidFill>
                <a:schemeClr val="accent2"/>
              </a:solidFill>
              <a:latin typeface="Arial" charset="0"/>
              <a:cs typeface="Arial" charset="0"/>
            </a:endParaRPr>
          </a:p>
          <a:p>
            <a:pPr marL="361950" indent="-361950">
              <a:defRPr/>
            </a:pPr>
            <a:r>
              <a:rPr lang="tr-TR" sz="2400" dirty="0" smtClean="0">
                <a:latin typeface="Arial" pitchFamily="34" charset="0"/>
                <a:cs typeface="Arial" pitchFamily="34" charset="0"/>
              </a:rPr>
              <a:t>ILO </a:t>
            </a:r>
            <a:r>
              <a:rPr lang="tr-TR" sz="2400" dirty="0">
                <a:latin typeface="Arial" pitchFamily="34" charset="0"/>
                <a:cs typeface="Arial" pitchFamily="34" charset="0"/>
              </a:rPr>
              <a:t>Çokuluslu Şirketler Bildirgesi </a:t>
            </a:r>
            <a:r>
              <a:rPr lang="tr-TR" sz="2400" dirty="0" smtClean="0">
                <a:latin typeface="Arial" pitchFamily="34" charset="0"/>
                <a:cs typeface="Arial" pitchFamily="34" charset="0"/>
              </a:rPr>
              <a:t>devletler ile işçi ve işveren kuruluşları tarafından müzakere ve kabul edilmiş olduğu için geniş bir mutabakat temelinde hayata geçirilmiştir. </a:t>
            </a:r>
          </a:p>
          <a:p>
            <a:pPr marL="0" indent="0">
              <a:buNone/>
            </a:pPr>
            <a:endParaRPr lang="tr-TR" sz="24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2</a:t>
            </a:fld>
            <a:endParaRPr lang="fr-FR" dirty="0"/>
          </a:p>
        </p:txBody>
      </p:sp>
    </p:spTree>
    <p:extLst>
      <p:ext uri="{BB962C8B-B14F-4D97-AF65-F5344CB8AC3E}">
        <p14:creationId xmlns:p14="http://schemas.microsoft.com/office/powerpoint/2010/main" val="29279087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1772816"/>
            <a:ext cx="8229600" cy="4525963"/>
          </a:xfrm>
        </p:spPr>
        <p:txBody>
          <a:bodyPr>
            <a:normAutofit/>
          </a:bodyPr>
          <a:lstStyle/>
          <a:p>
            <a:r>
              <a:rPr lang="tr-TR" sz="2400" dirty="0">
                <a:latin typeface="Arial" pitchFamily="34" charset="0"/>
                <a:cs typeface="Arial" pitchFamily="34" charset="0"/>
              </a:rPr>
              <a:t>OECD Çokuluslu Şirketler Rehberi’nin aksine, ILO Çokuluslu Şirketler Bildirgesi bütün ülkelerin devlet ve şirketlerine yönelik olarak tasarlanmıştır ve devletler ile sosyal ortaklar tarafından küresel çapta desteklenmektedir. </a:t>
            </a:r>
          </a:p>
          <a:p>
            <a:pPr>
              <a:buNone/>
            </a:pPr>
            <a:endParaRPr lang="tr-TR" sz="2400" dirty="0">
              <a:latin typeface="Arial" pitchFamily="34" charset="0"/>
              <a:cs typeface="Arial" pitchFamily="34" charset="0"/>
            </a:endParaRPr>
          </a:p>
          <a:p>
            <a:r>
              <a:rPr lang="tr-TR" sz="2400" dirty="0">
                <a:latin typeface="Arial" pitchFamily="34" charset="0"/>
                <a:cs typeface="Arial" pitchFamily="34" charset="0"/>
              </a:rPr>
              <a:t>OECD Çokuluslu Şirketler Rehberi’nin aksine, Bildirge yalnızca sosyal politika konularını kapsamaktadır.</a:t>
            </a:r>
          </a:p>
          <a:p>
            <a:endParaRPr lang="tr-TR" sz="2400" dirty="0"/>
          </a:p>
        </p:txBody>
      </p:sp>
    </p:spTree>
    <p:extLst>
      <p:ext uri="{BB962C8B-B14F-4D97-AF65-F5344CB8AC3E}">
        <p14:creationId xmlns:p14="http://schemas.microsoft.com/office/powerpoint/2010/main" val="510344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1268760"/>
            <a:ext cx="7772400" cy="4095750"/>
          </a:xfrm>
        </p:spPr>
        <p:txBody>
          <a:bodyPr>
            <a:noAutofit/>
          </a:bodyPr>
          <a:lstStyle/>
          <a:p>
            <a:r>
              <a:rPr lang="tr-TR" sz="2400" dirty="0">
                <a:latin typeface="Arial" pitchFamily="34" charset="0"/>
                <a:cs typeface="Arial" pitchFamily="34" charset="0"/>
              </a:rPr>
              <a:t>ILO Çokuluslu Şirketler Bildirgesi </a:t>
            </a:r>
            <a:r>
              <a:rPr lang="tr-TR" sz="2400" dirty="0" smtClean="0">
                <a:latin typeface="Arial" pitchFamily="34" charset="0"/>
                <a:cs typeface="Arial" pitchFamily="34" charset="0"/>
              </a:rPr>
              <a:t>çok bilinen bir bildirge değildir.</a:t>
            </a:r>
            <a:r>
              <a:rPr lang="en-GB" sz="2400" dirty="0" smtClean="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Ancak ILO </a:t>
            </a:r>
            <a:r>
              <a:rPr lang="tr-TR" sz="2400" dirty="0" smtClean="0">
                <a:latin typeface="Arial" panose="020B0604020202020204" pitchFamily="34" charset="0"/>
                <a:cs typeface="Arial" panose="020B0604020202020204" pitchFamily="34" charset="0"/>
              </a:rPr>
              <a:t>Üçlü </a:t>
            </a:r>
            <a:r>
              <a:rPr lang="tr-TR" sz="2400" dirty="0">
                <a:latin typeface="Arial" panose="020B0604020202020204" pitchFamily="34" charset="0"/>
                <a:cs typeface="Arial" panose="020B0604020202020204" pitchFamily="34" charset="0"/>
              </a:rPr>
              <a:t>Çokuluslu Şirketler Bildirgesi’nin </a:t>
            </a:r>
            <a:r>
              <a:rPr lang="tr-TR" sz="2400" dirty="0" smtClean="0">
                <a:latin typeface="Arial" panose="020B0604020202020204" pitchFamily="34" charset="0"/>
                <a:cs typeface="Arial" panose="020B0604020202020204" pitchFamily="34" charset="0"/>
              </a:rPr>
              <a:t>(bazı) hükümlerine OECD Rehberi ve ISO 26000 </a:t>
            </a:r>
            <a:r>
              <a:rPr lang="tr-TR" sz="2400" dirty="0" err="1" smtClean="0">
                <a:latin typeface="Arial" panose="020B0604020202020204" pitchFamily="34" charset="0"/>
                <a:cs typeface="Arial" panose="020B0604020202020204" pitchFamily="34" charset="0"/>
              </a:rPr>
              <a:t>Standardı’nda</a:t>
            </a:r>
            <a:r>
              <a:rPr lang="tr-TR" sz="2400" dirty="0" smtClean="0">
                <a:latin typeface="Arial" panose="020B0604020202020204" pitchFamily="34" charset="0"/>
                <a:cs typeface="Arial" panose="020B0604020202020204" pitchFamily="34" charset="0"/>
              </a:rPr>
              <a:t> da yer verildiği bilinmelidir. Bu nedenle, Bildirge ilk bakışta görülen düşük sayıdan beklenenin çok üstünde bir etki yapma potansiyeline sahiptir. </a:t>
            </a:r>
            <a:endParaRPr lang="en-GB" sz="24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r>
              <a:rPr lang="tr-TR" sz="2400" dirty="0" smtClean="0">
                <a:latin typeface="Arial" panose="020B0604020202020204" pitchFamily="34" charset="0"/>
                <a:cs typeface="Arial" panose="020B0604020202020204" pitchFamily="34" charset="0"/>
              </a:rPr>
              <a:t>AB Komisyonu </a:t>
            </a:r>
            <a:r>
              <a:rPr lang="en-GB" sz="2400" dirty="0" smtClean="0">
                <a:latin typeface="Arial" panose="020B0604020202020204" pitchFamily="34" charset="0"/>
                <a:cs typeface="Arial" panose="020B0604020202020204" pitchFamily="34" charset="0"/>
              </a:rPr>
              <a:t>2011 </a:t>
            </a:r>
            <a:r>
              <a:rPr lang="tr-TR" sz="2400" dirty="0" err="1" smtClean="0">
                <a:latin typeface="Arial" panose="020B0604020202020204" pitchFamily="34" charset="0"/>
                <a:cs typeface="Arial" panose="020B0604020202020204" pitchFamily="34" charset="0"/>
              </a:rPr>
              <a:t>KSS</a:t>
            </a:r>
            <a:r>
              <a:rPr lang="tr-TR"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a:t>
            </a:r>
            <a:r>
              <a:rPr lang="tr-TR" sz="2400" dirty="0" smtClean="0">
                <a:latin typeface="Arial" panose="020B0604020202020204" pitchFamily="34" charset="0"/>
                <a:cs typeface="Arial" panose="020B0604020202020204" pitchFamily="34" charset="0"/>
              </a:rPr>
              <a:t>Avrupa merkezli tüm </a:t>
            </a:r>
            <a:r>
              <a:rPr lang="tr-TR" sz="2400" dirty="0">
                <a:latin typeface="Arial" panose="020B0604020202020204" pitchFamily="34" charset="0"/>
                <a:cs typeface="Arial" panose="020B0604020202020204" pitchFamily="34" charset="0"/>
              </a:rPr>
              <a:t>çokuluslu </a:t>
            </a:r>
            <a:r>
              <a:rPr lang="tr-TR" sz="2400" dirty="0" smtClean="0">
                <a:latin typeface="Arial" panose="020B0604020202020204" pitchFamily="34" charset="0"/>
                <a:cs typeface="Arial" panose="020B0604020202020204" pitchFamily="34" charset="0"/>
              </a:rPr>
              <a:t>şirketleri 2014’e kadar </a:t>
            </a:r>
            <a:r>
              <a:rPr lang="tr-TR" sz="2400" dirty="0">
                <a:latin typeface="Arial" panose="020B0604020202020204" pitchFamily="34" charset="0"/>
                <a:cs typeface="Arial" panose="020B0604020202020204" pitchFamily="34" charset="0"/>
              </a:rPr>
              <a:t>ILO Çokuluslu Şirketler ve Sosyal Politikaya ilişkin İlkeler Üçlü </a:t>
            </a:r>
            <a:r>
              <a:rPr lang="tr-TR" sz="2400" dirty="0" smtClean="0">
                <a:latin typeface="Arial" panose="020B0604020202020204" pitchFamily="34" charset="0"/>
                <a:cs typeface="Arial" panose="020B0604020202020204" pitchFamily="34" charset="0"/>
              </a:rPr>
              <a:t>Bildirgesi’ne uygun hareket etmeye davet etmektedir</a:t>
            </a:r>
            <a:r>
              <a:rPr lang="en-GB" sz="2400" dirty="0" smtClean="0">
                <a:latin typeface="Arial" panose="020B0604020202020204" pitchFamily="34" charset="0"/>
                <a:cs typeface="Arial" panose="020B0604020202020204" pitchFamily="34" charset="0"/>
              </a:rPr>
              <a:t>”</a:t>
            </a:r>
            <a:r>
              <a:rPr lang="tr-TR" sz="2400" dirty="0" smtClean="0">
                <a:latin typeface="Arial" panose="020B0604020202020204" pitchFamily="34" charset="0"/>
                <a:cs typeface="Arial" panose="020B0604020202020204" pitchFamily="34" charset="0"/>
              </a:rPr>
              <a:t>.</a:t>
            </a:r>
            <a:endParaRPr lang="en-GB" sz="2400" dirty="0">
              <a:latin typeface="Arial" panose="020B0604020202020204" pitchFamily="34" charset="0"/>
              <a:cs typeface="Arial" panose="020B0604020202020204" pitchFamily="34" charset="0"/>
            </a:endParaRPr>
          </a:p>
          <a:p>
            <a:endParaRPr lang="en-GB" sz="2400" dirty="0"/>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4</a:t>
            </a:fld>
            <a:endParaRPr lang="fr-FR" dirty="0"/>
          </a:p>
        </p:txBody>
      </p:sp>
    </p:spTree>
    <p:extLst>
      <p:ext uri="{BB962C8B-B14F-4D97-AF65-F5344CB8AC3E}">
        <p14:creationId xmlns:p14="http://schemas.microsoft.com/office/powerpoint/2010/main" val="2104829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052736"/>
            <a:ext cx="7772400" cy="4597102"/>
          </a:xfrm>
        </p:spPr>
        <p:txBody>
          <a:bodyPr>
            <a:noAutofit/>
          </a:bodyPr>
          <a:lstStyle/>
          <a:p>
            <a:pPr>
              <a:buNone/>
            </a:pPr>
            <a:r>
              <a:rPr lang="en-GB" altLang="fr-FR" sz="2400" b="1" dirty="0" smtClean="0">
                <a:solidFill>
                  <a:schemeClr val="accent2"/>
                </a:solidFill>
                <a:latin typeface="Arial" charset="0"/>
                <a:cs typeface="Arial" charset="0"/>
              </a:rPr>
              <a:t>ILO </a:t>
            </a:r>
            <a:r>
              <a:rPr lang="tr-TR" sz="2400" b="1" dirty="0">
                <a:solidFill>
                  <a:schemeClr val="accent2"/>
                </a:solidFill>
                <a:latin typeface="Arial" charset="0"/>
                <a:cs typeface="Arial" charset="0"/>
              </a:rPr>
              <a:t>Çokuluslu Şirketler </a:t>
            </a:r>
            <a:r>
              <a:rPr lang="tr-TR" altLang="fr-FR" sz="2400" b="1" dirty="0" smtClean="0">
                <a:solidFill>
                  <a:schemeClr val="accent2"/>
                </a:solidFill>
                <a:latin typeface="Arial" charset="0"/>
                <a:cs typeface="Arial" charset="0"/>
              </a:rPr>
              <a:t>Bildirgesi’nin İçeriği</a:t>
            </a:r>
            <a:endParaRPr lang="en-GB" altLang="fr-FR" sz="2400" b="1" dirty="0" smtClean="0">
              <a:solidFill>
                <a:schemeClr val="accent2"/>
              </a:solidFill>
              <a:latin typeface="Arial" charset="0"/>
              <a:cs typeface="Arial" charset="0"/>
            </a:endParaRPr>
          </a:p>
          <a:p>
            <a:pPr>
              <a:buNone/>
            </a:pPr>
            <a:endParaRPr lang="en-GB" altLang="fr-FR" sz="2400" b="1" dirty="0" smtClean="0">
              <a:solidFill>
                <a:schemeClr val="accent2"/>
              </a:solidFill>
              <a:latin typeface="Arial" charset="0"/>
              <a:cs typeface="Arial" charset="0"/>
            </a:endParaRPr>
          </a:p>
          <a:p>
            <a:r>
              <a:rPr lang="tr-TR" sz="2400" dirty="0" smtClean="0">
                <a:latin typeface="Arial" pitchFamily="34" charset="0"/>
                <a:cs typeface="Arial" pitchFamily="34" charset="0"/>
              </a:rPr>
              <a:t>Bildirge aşağıda gösterilen alanlarda bir dizi ilke öngörmektedir</a:t>
            </a:r>
            <a:r>
              <a:rPr lang="en-GB" sz="2400" dirty="0" smtClean="0">
                <a:latin typeface="Arial" pitchFamily="34" charset="0"/>
                <a:cs typeface="Arial" pitchFamily="34" charset="0"/>
              </a:rPr>
              <a:t>:</a:t>
            </a:r>
            <a:endParaRPr lang="en-GB" sz="2400" dirty="0">
              <a:latin typeface="Arial" pitchFamily="34" charset="0"/>
              <a:cs typeface="Arial" pitchFamily="34" charset="0"/>
            </a:endParaRPr>
          </a:p>
          <a:p>
            <a:pPr lvl="1"/>
            <a:r>
              <a:rPr lang="tr-TR" sz="2400" dirty="0" smtClean="0">
                <a:latin typeface="Arial" pitchFamily="34" charset="0"/>
                <a:cs typeface="Arial" pitchFamily="34" charset="0"/>
              </a:rPr>
              <a:t>İstihdam ve</a:t>
            </a:r>
            <a:endParaRPr lang="en-GB" sz="2400" dirty="0">
              <a:latin typeface="Arial" pitchFamily="34" charset="0"/>
              <a:cs typeface="Arial" pitchFamily="34" charset="0"/>
            </a:endParaRPr>
          </a:p>
          <a:p>
            <a:pPr lvl="2"/>
            <a:r>
              <a:rPr lang="tr-TR" dirty="0">
                <a:latin typeface="Arial" pitchFamily="34" charset="0"/>
                <a:cs typeface="Arial" pitchFamily="34" charset="0"/>
              </a:rPr>
              <a:t>i</a:t>
            </a:r>
            <a:r>
              <a:rPr lang="tr-TR" dirty="0" smtClean="0">
                <a:latin typeface="Arial" pitchFamily="34" charset="0"/>
                <a:cs typeface="Arial" pitchFamily="34" charset="0"/>
              </a:rPr>
              <a:t>stihdama ilişkin olanakların artırılması ve standartların yükseltilmesi</a:t>
            </a:r>
            <a:endParaRPr lang="en-GB" dirty="0">
              <a:latin typeface="Arial" pitchFamily="34" charset="0"/>
              <a:cs typeface="Arial" pitchFamily="34" charset="0"/>
            </a:endParaRPr>
          </a:p>
          <a:p>
            <a:pPr lvl="2"/>
            <a:r>
              <a:rPr lang="tr-TR" dirty="0">
                <a:latin typeface="Arial" pitchFamily="34" charset="0"/>
                <a:cs typeface="Arial" pitchFamily="34" charset="0"/>
              </a:rPr>
              <a:t>i</a:t>
            </a:r>
            <a:r>
              <a:rPr lang="tr-TR" dirty="0" smtClean="0">
                <a:latin typeface="Arial" pitchFamily="34" charset="0"/>
                <a:cs typeface="Arial" pitchFamily="34" charset="0"/>
              </a:rPr>
              <a:t>stihdam kapsamında fırsat eşitliğinin ve eşit muamelenin teşvik edilmesi</a:t>
            </a:r>
            <a:endParaRPr lang="en-GB"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5</a:t>
            </a:fld>
            <a:endParaRPr lang="fr-FR" dirty="0"/>
          </a:p>
        </p:txBody>
      </p:sp>
    </p:spTree>
    <p:extLst>
      <p:ext uri="{BB962C8B-B14F-4D97-AF65-F5344CB8AC3E}">
        <p14:creationId xmlns:p14="http://schemas.microsoft.com/office/powerpoint/2010/main" val="38620023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457200" lvl="1" indent="0">
              <a:buNone/>
            </a:pPr>
            <a:r>
              <a:rPr lang="en-GB" altLang="fr-FR" sz="2400" b="1" dirty="0">
                <a:solidFill>
                  <a:schemeClr val="accent2"/>
                </a:solidFill>
                <a:latin typeface="Arial" charset="0"/>
                <a:cs typeface="Arial" charset="0"/>
              </a:rPr>
              <a:t>ILO </a:t>
            </a:r>
            <a:r>
              <a:rPr lang="tr-TR" sz="2400" b="1" dirty="0">
                <a:solidFill>
                  <a:schemeClr val="accent2"/>
                </a:solidFill>
                <a:latin typeface="Arial" charset="0"/>
                <a:cs typeface="Arial" charset="0"/>
              </a:rPr>
              <a:t>Çokuluslu Şirketler </a:t>
            </a:r>
            <a:r>
              <a:rPr lang="tr-TR" altLang="fr-FR" sz="2400" b="1" dirty="0">
                <a:solidFill>
                  <a:schemeClr val="accent2"/>
                </a:solidFill>
                <a:latin typeface="Arial" charset="0"/>
                <a:cs typeface="Arial" charset="0"/>
              </a:rPr>
              <a:t>Bildirgesi’nin </a:t>
            </a:r>
            <a:r>
              <a:rPr lang="tr-TR" altLang="fr-FR" sz="2400" b="1" dirty="0" smtClean="0">
                <a:solidFill>
                  <a:schemeClr val="accent2"/>
                </a:solidFill>
                <a:latin typeface="Arial" charset="0"/>
                <a:cs typeface="Arial" charset="0"/>
              </a:rPr>
              <a:t>İçeriği</a:t>
            </a:r>
          </a:p>
          <a:p>
            <a:pPr marL="457200" lvl="1" indent="0">
              <a:buNone/>
            </a:pPr>
            <a:endParaRPr lang="tr-TR" sz="2400" dirty="0">
              <a:latin typeface="Arial" pitchFamily="34" charset="0"/>
              <a:cs typeface="Arial" pitchFamily="34" charset="0"/>
            </a:endParaRPr>
          </a:p>
          <a:p>
            <a:pPr lvl="1"/>
            <a:r>
              <a:rPr lang="tr-TR" sz="2400" dirty="0" smtClean="0">
                <a:latin typeface="Arial" pitchFamily="34" charset="0"/>
                <a:cs typeface="Arial" pitchFamily="34" charset="0"/>
              </a:rPr>
              <a:t>Eğitim </a:t>
            </a:r>
            <a:r>
              <a:rPr lang="tr-TR" sz="2400" dirty="0">
                <a:latin typeface="Arial" pitchFamily="34" charset="0"/>
                <a:cs typeface="Arial" pitchFamily="34" charset="0"/>
              </a:rPr>
              <a:t>ve</a:t>
            </a:r>
            <a:endParaRPr lang="en-GB" sz="2400" dirty="0">
              <a:latin typeface="Arial" pitchFamily="34" charset="0"/>
              <a:cs typeface="Arial" pitchFamily="34" charset="0"/>
            </a:endParaRPr>
          </a:p>
          <a:p>
            <a:pPr lvl="2"/>
            <a:r>
              <a:rPr lang="tr-TR" dirty="0">
                <a:latin typeface="Arial" pitchFamily="34" charset="0"/>
                <a:cs typeface="Arial" pitchFamily="34" charset="0"/>
              </a:rPr>
              <a:t>ilgili ülkedeki işverenlere yönelik uygun eğitimin verilmesi </a:t>
            </a:r>
          </a:p>
          <a:p>
            <a:pPr lvl="2"/>
            <a:r>
              <a:rPr lang="tr-TR" dirty="0">
                <a:latin typeface="Arial" pitchFamily="34" charset="0"/>
                <a:cs typeface="Arial" pitchFamily="34" charset="0"/>
              </a:rPr>
              <a:t>uygun alanlarda (</a:t>
            </a:r>
            <a:r>
              <a:rPr lang="tr-TR" dirty="0" err="1">
                <a:latin typeface="Arial" pitchFamily="34" charset="0"/>
                <a:cs typeface="Arial" pitchFamily="34" charset="0"/>
              </a:rPr>
              <a:t>Örn</a:t>
            </a:r>
            <a:r>
              <a:rPr lang="tr-TR" dirty="0">
                <a:latin typeface="Arial" pitchFamily="34" charset="0"/>
                <a:cs typeface="Arial" pitchFamily="34" charset="0"/>
              </a:rPr>
              <a:t>: sınai ilişkiler) tecrübelerini artırmalarını sağlamak  için çalışanlara gerekli olanakların sağlanması. </a:t>
            </a:r>
            <a:endParaRPr lang="en-GB" dirty="0">
              <a:latin typeface="Arial" pitchFamily="34" charset="0"/>
              <a:cs typeface="Arial" pitchFamily="34" charset="0"/>
            </a:endParaRPr>
          </a:p>
          <a:p>
            <a:endParaRPr lang="tr-TR" dirty="0"/>
          </a:p>
        </p:txBody>
      </p:sp>
    </p:spTree>
    <p:extLst>
      <p:ext uri="{BB962C8B-B14F-4D97-AF65-F5344CB8AC3E}">
        <p14:creationId xmlns:p14="http://schemas.microsoft.com/office/powerpoint/2010/main" val="87270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552" y="980728"/>
            <a:ext cx="9540552" cy="5976664"/>
          </a:xfrm>
        </p:spPr>
        <p:txBody>
          <a:bodyPr>
            <a:noAutofit/>
          </a:bodyPr>
          <a:lstStyle/>
          <a:p>
            <a:pPr lvl="1"/>
            <a:r>
              <a:rPr lang="tr-TR" sz="2400" dirty="0" smtClean="0">
                <a:latin typeface="Arial" pitchFamily="34" charset="0"/>
                <a:cs typeface="Arial" pitchFamily="34" charset="0"/>
              </a:rPr>
              <a:t>Çalışma ve yaşam koşulları ve</a:t>
            </a:r>
          </a:p>
          <a:p>
            <a:pPr lvl="2"/>
            <a:r>
              <a:rPr lang="tr-TR" dirty="0" smtClean="0">
                <a:latin typeface="Arial" pitchFamily="34" charset="0"/>
                <a:cs typeface="Arial" pitchFamily="34" charset="0"/>
              </a:rPr>
              <a:t>ücretler, haklar ve çalışma koşullarının, ilgili ülkede eş konumdaki işverenlerin sağladıklarından daha geri düzeyde olmaması. </a:t>
            </a:r>
          </a:p>
          <a:p>
            <a:pPr lvl="2"/>
            <a:r>
              <a:rPr lang="tr-TR" dirty="0" smtClean="0">
                <a:latin typeface="Arial" pitchFamily="34" charset="0"/>
                <a:cs typeface="Arial" pitchFamily="34" charset="0"/>
              </a:rPr>
              <a:t>Ücretlerin, çalışanların ve ailelerinin temel ihtiyaçlarını karşılayacak düzeyde olması </a:t>
            </a:r>
          </a:p>
          <a:p>
            <a:pPr lvl="2"/>
            <a:r>
              <a:rPr lang="tr-TR" dirty="0" smtClean="0">
                <a:latin typeface="Arial" pitchFamily="34" charset="0"/>
                <a:cs typeface="Arial" pitchFamily="34" charset="0"/>
              </a:rPr>
              <a:t>çocuk işçiliğinin etkili şekilde ortadan kaldırılması </a:t>
            </a:r>
          </a:p>
          <a:p>
            <a:pPr lvl="2"/>
            <a:r>
              <a:rPr lang="tr-TR" dirty="0" smtClean="0">
                <a:latin typeface="Arial" pitchFamily="34" charset="0"/>
                <a:cs typeface="Arial" pitchFamily="34" charset="0"/>
              </a:rPr>
              <a:t>yeni ürünler ve üretim süreçleriyle ilgili özel tehlikeler ile bunlara karşı alınacak önlemlerin ilgili kişilere bildirilmesi</a:t>
            </a:r>
          </a:p>
          <a:p>
            <a:endParaRPr lang="en-GB" sz="2400" dirty="0"/>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7</a:t>
            </a:fld>
            <a:endParaRPr lang="fr-FR" dirty="0"/>
          </a:p>
        </p:txBody>
      </p:sp>
    </p:spTree>
    <p:extLst>
      <p:ext uri="{BB962C8B-B14F-4D97-AF65-F5344CB8AC3E}">
        <p14:creationId xmlns:p14="http://schemas.microsoft.com/office/powerpoint/2010/main" val="722120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914400" lvl="2" indent="0">
              <a:buNone/>
            </a:pPr>
            <a:endParaRPr lang="tr-TR" dirty="0">
              <a:latin typeface="Arial" pitchFamily="34" charset="0"/>
              <a:cs typeface="Arial" pitchFamily="34" charset="0"/>
            </a:endParaRPr>
          </a:p>
          <a:p>
            <a:pPr lvl="1"/>
            <a:r>
              <a:rPr lang="tr-TR" sz="2400" dirty="0">
                <a:latin typeface="Arial" pitchFamily="34" charset="0"/>
                <a:cs typeface="Arial" pitchFamily="34" charset="0"/>
              </a:rPr>
              <a:t>Sınai ilişkiler ve:</a:t>
            </a:r>
          </a:p>
          <a:p>
            <a:pPr lvl="2"/>
            <a:r>
              <a:rPr lang="tr-TR" dirty="0">
                <a:latin typeface="Arial" pitchFamily="34" charset="0"/>
                <a:cs typeface="Arial" pitchFamily="34" charset="0"/>
              </a:rPr>
              <a:t>çalışanlara sendika kurma ve örgütlenme özgürlüğü tanınması</a:t>
            </a:r>
          </a:p>
          <a:p>
            <a:pPr lvl="2"/>
            <a:r>
              <a:rPr lang="tr-TR" dirty="0">
                <a:latin typeface="Arial" pitchFamily="34" charset="0"/>
                <a:cs typeface="Arial" pitchFamily="34" charset="0"/>
              </a:rPr>
              <a:t>çalışanların herhangi bir kayba uğramaksızın şikâyette bulunabilme hakkının olması.</a:t>
            </a:r>
          </a:p>
          <a:p>
            <a:endParaRPr lang="en-GB" sz="2400" dirty="0"/>
          </a:p>
          <a:p>
            <a:endParaRPr lang="tr-TR" dirty="0"/>
          </a:p>
        </p:txBody>
      </p:sp>
    </p:spTree>
    <p:extLst>
      <p:ext uri="{BB962C8B-B14F-4D97-AF65-F5344CB8AC3E}">
        <p14:creationId xmlns:p14="http://schemas.microsoft.com/office/powerpoint/2010/main" val="346931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32656"/>
            <a:ext cx="8820472" cy="6048672"/>
          </a:xfrm>
        </p:spPr>
        <p:txBody>
          <a:bodyPr>
            <a:noAutofit/>
          </a:bodyPr>
          <a:lstStyle/>
          <a:p>
            <a:pPr marL="0" indent="0">
              <a:buNone/>
            </a:pPr>
            <a:r>
              <a:rPr lang="tr-TR" altLang="fr-FR" sz="2400" b="1" dirty="0" smtClean="0">
                <a:solidFill>
                  <a:schemeClr val="accent2"/>
                </a:solidFill>
                <a:latin typeface="Arial" charset="0"/>
                <a:cs typeface="Arial" charset="0"/>
              </a:rPr>
              <a:t>ILO </a:t>
            </a:r>
            <a:r>
              <a:rPr lang="tr-TR" altLang="fr-FR" sz="2400" b="1" dirty="0">
                <a:solidFill>
                  <a:schemeClr val="accent2"/>
                </a:solidFill>
                <a:latin typeface="Arial" charset="0"/>
                <a:cs typeface="Arial" charset="0"/>
              </a:rPr>
              <a:t>Çokuluslu Şirketler Bildirgesi’nin </a:t>
            </a:r>
            <a:r>
              <a:rPr lang="tr-TR" altLang="fr-FR" sz="2400" b="1" dirty="0" smtClean="0">
                <a:solidFill>
                  <a:schemeClr val="accent2"/>
                </a:solidFill>
                <a:latin typeface="Arial" charset="0"/>
                <a:cs typeface="Arial" charset="0"/>
              </a:rPr>
              <a:t>Üslubundan Kaynaklanan Güçlükler</a:t>
            </a:r>
          </a:p>
          <a:p>
            <a:pPr marL="0" indent="0">
              <a:buNone/>
            </a:pPr>
            <a:endParaRPr lang="tr-TR" sz="2400" dirty="0" smtClean="0">
              <a:latin typeface="Arial" panose="020B0604020202020204" pitchFamily="34" charset="0"/>
              <a:cs typeface="Arial" panose="020B0604020202020204" pitchFamily="34" charset="0"/>
            </a:endParaRPr>
          </a:p>
          <a:p>
            <a:pPr>
              <a:defRPr/>
            </a:pPr>
            <a:r>
              <a:rPr lang="tr-TR" sz="2400" dirty="0" smtClean="0">
                <a:latin typeface="Arial" panose="020B0604020202020204" pitchFamily="34" charset="0"/>
                <a:cs typeface="Arial" panose="020B0604020202020204" pitchFamily="34" charset="0"/>
              </a:rPr>
              <a:t>ILO </a:t>
            </a:r>
            <a:r>
              <a:rPr lang="tr-TR" sz="2400" dirty="0">
                <a:latin typeface="Arial" panose="020B0604020202020204" pitchFamily="34" charset="0"/>
                <a:cs typeface="Arial" panose="020B0604020202020204" pitchFamily="34" charset="0"/>
              </a:rPr>
              <a:t>Çokuluslu Şirketler Bildirgesi </a:t>
            </a:r>
            <a:r>
              <a:rPr lang="tr-TR" sz="2400" dirty="0" smtClean="0">
                <a:latin typeface="Arial" panose="020B0604020202020204" pitchFamily="34" charset="0"/>
                <a:cs typeface="Arial" panose="020B0604020202020204" pitchFamily="34" charset="0"/>
              </a:rPr>
              <a:t>çokuluslu şirketlerin sunduğu ücret, hak ve çalışma koşullarının, “ilgili ülkede eş konumdaki işverenlerin” sağladıklarından “daha geri düzeyde olmaması” gerektiğine işaret etmektedir. Eş konumda başka herhangi bir işverenin bulunmaması halinde “şirketler devlet politikaları çerçevesinde mümkün olan en iyi ücretler, haklar ve çalışma koşullarını sağlamalıdır. Bunlar şirketin ekonomik konumuna göre belirlenmeli</a:t>
            </a:r>
            <a:r>
              <a:rPr lang="tr-TR" sz="2400" b="1" dirty="0" smtClean="0">
                <a:latin typeface="Arial" pitchFamily="34" charset="0"/>
                <a:cs typeface="Arial" pitchFamily="34" charset="0"/>
              </a:rPr>
              <a:t>, ancak her durumda çalışanların ve ailelerinin temel gereksinimlerini karşılayacak düzeyde olmalıdır</a:t>
            </a:r>
            <a:r>
              <a:rPr lang="tr-TR" sz="2400" dirty="0" smtClean="0">
                <a:latin typeface="Arial" pitchFamily="34" charset="0"/>
                <a:cs typeface="Arial" pitchFamily="34" charset="0"/>
              </a:rPr>
              <a:t>.”</a:t>
            </a:r>
          </a:p>
          <a:p>
            <a:pPr>
              <a:defRPr/>
            </a:pPr>
            <a:r>
              <a:rPr lang="tr-TR" sz="2400" dirty="0" smtClean="0">
                <a:latin typeface="Arial" pitchFamily="34" charset="0"/>
                <a:cs typeface="Arial" pitchFamily="34" charset="0"/>
              </a:rPr>
              <a:t>OECD Çokuluslu Şirketler Rehberi’nin adresi - </a:t>
            </a:r>
            <a:r>
              <a:rPr lang="tr-TR" sz="2400" dirty="0" smtClean="0">
                <a:solidFill>
                  <a:srgbClr val="FF0000"/>
                </a:solidFill>
                <a:latin typeface="Arial" pitchFamily="34" charset="0"/>
                <a:cs typeface="Arial" pitchFamily="34" charset="0"/>
              </a:rPr>
              <a:t>NCP Riski! </a:t>
            </a:r>
          </a:p>
          <a:p>
            <a:pPr marL="0" indent="0">
              <a:buNone/>
              <a:defRPr/>
            </a:pPr>
            <a:endParaRPr lang="en-GB" sz="2400" dirty="0">
              <a:latin typeface="Arial" pitchFamily="34" charset="0"/>
              <a:cs typeface="Arial" pitchFamily="34" charset="0"/>
            </a:endParaRPr>
          </a:p>
          <a:p>
            <a:endParaRPr lang="en-GB" sz="2400" dirty="0"/>
          </a:p>
        </p:txBody>
      </p:sp>
      <p:sp>
        <p:nvSpPr>
          <p:cNvPr id="4" name="Slide Number Placeholder 3"/>
          <p:cNvSpPr>
            <a:spLocks noGrp="1"/>
          </p:cNvSpPr>
          <p:nvPr>
            <p:ph type="sldNum" sz="quarter" idx="12"/>
          </p:nvPr>
        </p:nvSpPr>
        <p:spPr/>
        <p:txBody>
          <a:bodyPr/>
          <a:lstStyle/>
          <a:p>
            <a:pPr>
              <a:defRPr/>
            </a:pPr>
            <a:fld id="{05DEA5E8-C14A-46A2-9387-786F59EE5B95}" type="slidenum">
              <a:rPr lang="fr-FR" smtClean="0"/>
              <a:pPr>
                <a:defRPr/>
              </a:pPr>
              <a:t>9</a:t>
            </a:fld>
            <a:endParaRPr lang="fr-FR" dirty="0"/>
          </a:p>
        </p:txBody>
      </p:sp>
    </p:spTree>
    <p:extLst>
      <p:ext uri="{BB962C8B-B14F-4D97-AF65-F5344CB8AC3E}">
        <p14:creationId xmlns:p14="http://schemas.microsoft.com/office/powerpoint/2010/main" val="40038700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544</Words>
  <Application>Microsoft Office PowerPoint</Application>
  <PresentationFormat>Ekran Gösterisi (4:3)</PresentationFormat>
  <Paragraphs>57</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 ILO Çokuluslu Şirketler ve  Sosyal Politikaya ilişkin İlkeler Üçlü Bildirgesi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15</cp:revision>
  <dcterms:created xsi:type="dcterms:W3CDTF">2013-03-18T14:58:09Z</dcterms:created>
  <dcterms:modified xsi:type="dcterms:W3CDTF">2014-06-10T13:50:57Z</dcterms:modified>
</cp:coreProperties>
</file>