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70" r:id="rId4"/>
    <p:sldId id="262" r:id="rId5"/>
    <p:sldId id="263" r:id="rId6"/>
    <p:sldId id="264" r:id="rId7"/>
    <p:sldId id="265" r:id="rId8"/>
    <p:sldId id="271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Kapak" id="{667269DC-F4F7-40AD-8EB3-21C1BE41DC0A}">
          <p14:sldIdLst>
            <p14:sldId id="260"/>
            <p14:sldId id="261"/>
            <p14:sldId id="270"/>
            <p14:sldId id="262"/>
            <p14:sldId id="263"/>
            <p14:sldId id="264"/>
            <p14:sldId id="265"/>
            <p14:sldId id="271"/>
            <p14:sldId id="266"/>
            <p14:sldId id="267"/>
            <p14:sldId id="268"/>
          </p14:sldIdLst>
        </p14:section>
        <p14:section name="İç Sayfalar" id="{5504F093-0396-424B-BE03-C2A1047ABF4F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10.06.2014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10.06.2014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10.06.2014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10.06.2014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10.06.2014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10.06.2014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10.06.2014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10.06.2014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10.06.2014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10.06.2014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10.06.2014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10.06.2014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683568" y="1772816"/>
            <a:ext cx="7772400" cy="4176464"/>
          </a:xfrm>
        </p:spPr>
        <p:txBody>
          <a:bodyPr>
            <a:normAutofit fontScale="90000"/>
          </a:bodyPr>
          <a:lstStyle/>
          <a:p>
            <a:pPr eaLnBrk="1" hangingPunct="1">
              <a:lnSpc>
                <a:spcPct val="150000"/>
              </a:lnSpc>
            </a:pPr>
            <a:r>
              <a:rPr lang="en-US" altLang="fr-FR" sz="3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/>
            </a:r>
            <a:br>
              <a:rPr lang="en-US" altLang="fr-FR" sz="3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</a:br>
            <a:r>
              <a:rPr lang="tr-TR" altLang="fr-FR" sz="3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/>
            </a:r>
            <a:br>
              <a:rPr lang="tr-TR" altLang="fr-FR" sz="3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</a:br>
            <a:r>
              <a:rPr lang="tr-TR" altLang="fr-FR" sz="3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Herkes için KSS Projesinin Başlıca Sonuçları / </a:t>
            </a:r>
            <a:r>
              <a:rPr lang="tr-TR" altLang="fr-FR" sz="3600" b="1" dirty="0" err="1" smtClean="0">
                <a:solidFill>
                  <a:schemeClr val="accent2"/>
                </a:solidFill>
                <a:latin typeface="Arial" charset="0"/>
                <a:cs typeface="Arial" charset="0"/>
              </a:rPr>
              <a:t>IOE’nin</a:t>
            </a:r>
            <a:r>
              <a:rPr lang="tr-TR" altLang="fr-FR" sz="3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 İyi Uygulama Örneklerine İlişkin Yaptığı Derleme</a:t>
            </a:r>
            <a:r>
              <a:rPr lang="en-US" altLang="fr-FR" sz="3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/>
            </a:r>
            <a:br>
              <a:rPr lang="en-US" altLang="fr-FR" sz="3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</a:br>
            <a:r>
              <a:rPr lang="en-US" altLang="fr-FR" sz="3600" b="1" dirty="0">
                <a:solidFill>
                  <a:schemeClr val="accent2"/>
                </a:solidFill>
                <a:latin typeface="Arial" charset="0"/>
                <a:cs typeface="Arial" charset="0"/>
              </a:rPr>
              <a:t/>
            </a:r>
            <a:br>
              <a:rPr lang="en-US" altLang="fr-FR" sz="3600" b="1" dirty="0">
                <a:solidFill>
                  <a:schemeClr val="accent2"/>
                </a:solidFill>
                <a:latin typeface="Arial" charset="0"/>
                <a:cs typeface="Arial" charset="0"/>
              </a:rPr>
            </a:br>
            <a:r>
              <a:rPr lang="en-US" altLang="fr-FR" sz="3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/>
            </a:r>
            <a:br>
              <a:rPr lang="en-US" altLang="fr-FR" sz="3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</a:br>
            <a:r>
              <a:rPr lang="en-US" altLang="fr-FR" sz="3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/>
            </a:r>
            <a:br>
              <a:rPr lang="en-US" altLang="fr-FR" sz="3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</a:br>
            <a:endParaRPr lang="fr-FR" sz="2400" b="1" dirty="0" smtClean="0">
              <a:solidFill>
                <a:srgbClr val="013A79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971550" y="4953000"/>
            <a:ext cx="7416800" cy="1262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endParaRPr lang="de-CH" altLang="fr-FR" sz="2200" dirty="0" smtClean="0">
              <a:latin typeface="Arial" charset="0"/>
            </a:endParaRPr>
          </a:p>
          <a:p>
            <a:pPr>
              <a:buFontTx/>
              <a:buNone/>
            </a:pPr>
            <a:r>
              <a:rPr lang="en-GB" altLang="fr-FR" sz="2200" dirty="0">
                <a:latin typeface="Arial" charset="0"/>
              </a:rPr>
              <a:t>			</a:t>
            </a:r>
          </a:p>
        </p:txBody>
      </p:sp>
    </p:spTree>
    <p:extLst>
      <p:ext uri="{BB962C8B-B14F-4D97-AF65-F5344CB8AC3E}">
        <p14:creationId xmlns:p14="http://schemas.microsoft.com/office/powerpoint/2010/main" val="1012918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3568" y="1196752"/>
            <a:ext cx="7772400" cy="409575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defRPr/>
            </a:pP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Detaylı bir durum tespiti sayesinde şirketler, toplum, çevre ve tüketici üzerinde yaratacakları olası olumsuz etkileri tespit etmiş ve kendilerine uygun olan KSS programlarını belirlemişlerdir.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None/>
              <a:defRPr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r>
              <a:rPr lang="tr-TR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Çalışanların KSS projelerine katılmaları/dahil olmaları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başarıyı arttırmaktadır. 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e-CH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AB5DD0-3E2D-4BB3-9236-2D3BA3B3CBC1}" type="slidenum">
              <a:rPr lang="fr-FR" smtClean="0"/>
              <a:pPr>
                <a:defRPr/>
              </a:pPr>
              <a:t>10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41211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338131" y="836712"/>
            <a:ext cx="7772400" cy="4095750"/>
          </a:xfrm>
        </p:spPr>
        <p:txBody>
          <a:bodyPr>
            <a:noAutofit/>
          </a:bodyPr>
          <a:lstStyle/>
          <a:p>
            <a:pPr>
              <a:buNone/>
            </a:pPr>
            <a:endParaRPr lang="tr-TR" sz="2400" b="1" dirty="0" smtClean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>
              <a:buNone/>
            </a:pPr>
            <a:r>
              <a:rPr lang="tr-TR" sz="24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Atılacak Adımlar</a:t>
            </a:r>
            <a:endParaRPr lang="en-US" sz="2400" b="1" dirty="0" smtClean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>
              <a:buNone/>
            </a:pPr>
            <a:endParaRPr lang="en-US" sz="2400" b="1" dirty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İyi uygulama örneklerinin tümü Herkes için KSS projesinin internet sitesine konulacaktır.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tr-TR" alt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İyi uygulama örneklerinin büyük bir kısmı broşür olarak yayınlanacaktır.</a:t>
            </a:r>
            <a:endParaRPr lang="de-CH" altLang="de-DE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endParaRPr lang="de-CH" altLang="de-DE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tr-TR" alt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Elde edilen bulgular Herkes için KSS projesi kapsamında düzenlenen KSS etkinliklerinde tartışılacaktır. Tartışmaların ardından analizler güncellenecektir.  </a:t>
            </a:r>
            <a:endParaRPr lang="de-CH" altLang="de-DE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de-CH" altLang="de-DE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AB5DD0-3E2D-4BB3-9236-2D3BA3B3CBC1}" type="slidenum">
              <a:rPr lang="fr-FR" smtClean="0"/>
              <a:pPr>
                <a:defRPr/>
              </a:pPr>
              <a:t>11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87158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27584" y="404664"/>
            <a:ext cx="8136904" cy="4392488"/>
          </a:xfrm>
        </p:spPr>
        <p:txBody>
          <a:bodyPr>
            <a:noAutofit/>
          </a:bodyPr>
          <a:lstStyle/>
          <a:p>
            <a:pPr>
              <a:buFontTx/>
              <a:buNone/>
            </a:pPr>
            <a:r>
              <a:rPr lang="tr-TR" altLang="fr-FR" sz="24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Bağlam</a:t>
            </a:r>
            <a:endParaRPr lang="de-CH" altLang="fr-FR" sz="2400" b="1" dirty="0" smtClean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>
              <a:buNone/>
            </a:pPr>
            <a:endParaRPr lang="de-CH" altLang="fr-FR" sz="2400" dirty="0" smtClean="0">
              <a:latin typeface="Arial" charset="0"/>
              <a:cs typeface="Arial" charset="0"/>
            </a:endParaRPr>
          </a:p>
          <a:p>
            <a:pPr eaLnBrk="1" hangingPunct="1"/>
            <a:r>
              <a:rPr lang="tr-TR" alt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Şirketlerin kapasitelerinin güçlendirilmesi ve </a:t>
            </a:r>
            <a:r>
              <a:rPr lang="tr-TR" altLang="de-DE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KSS’ye</a:t>
            </a:r>
            <a:r>
              <a:rPr lang="tr-TR" alt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ilişkin farkındalıklarının arttırılmasını hedefleyen AB destekli </a:t>
            </a:r>
            <a:r>
              <a:rPr lang="tr-TR" altLang="de-DE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Herkes için KSS</a:t>
            </a:r>
            <a:r>
              <a:rPr lang="tr-TR" alt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projesi kapsamında IOE; KSS faaliyetlerine katılan şirketlerdeki iyi uygulama örneklerini derlemiştir.</a:t>
            </a:r>
            <a:r>
              <a:rPr lang="en-GB" altLang="de-DE" sz="2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altLang="de-DE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CH" alt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Hırvatistan, Makedonya, Karadağ, Romanya ve Türkiye’de yapılan ulusal KSS anketlerine göre (Herkes için KSS projesi kapsamında yürütülmüştür) 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ş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irketlerin büyük bir kısmının KSS konusunda karşılaştıkları en büyük sorun, kapsamlı bir KSS politikasının ne olduğuna veya neyi içermesi gerektiğine dair yeterli bilgiye sahip olmamalarıdır.  </a:t>
            </a:r>
          </a:p>
          <a:p>
            <a:pPr marL="0" indent="0" eaLnBrk="1" hangingPunct="1">
              <a:buNone/>
            </a:pPr>
            <a:endParaRPr lang="de-CH" alt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n-US" altLang="fr-FR" sz="2400" dirty="0" smtClean="0">
              <a:latin typeface="Arial" charset="0"/>
              <a:cs typeface="Arial" charset="0"/>
            </a:endParaRPr>
          </a:p>
          <a:p>
            <a:pPr>
              <a:buFontTx/>
              <a:buNone/>
            </a:pPr>
            <a:r>
              <a:rPr lang="en-GB" altLang="fr-FR" sz="2400" dirty="0" smtClean="0">
                <a:latin typeface="Arial" charset="0"/>
                <a:cs typeface="Arial" charset="0"/>
              </a:rPr>
              <a:t>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AB5DD0-3E2D-4BB3-9236-2D3BA3B3CBC1}" type="slidenum">
              <a:rPr lang="fr-FR" smtClean="0"/>
              <a:pPr>
                <a:defRPr/>
              </a:pPr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89869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836712"/>
            <a:ext cx="8363272" cy="52894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Bağlam</a:t>
            </a:r>
          </a:p>
          <a:p>
            <a:pPr marL="0" indent="0">
              <a:buNone/>
            </a:pPr>
            <a:endParaRPr lang="tr-T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İyi 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uygulama örneklerinin derlenmesindeki amaç, diğer şirketleri de son derece yararlı KSS programlarına ve girişimlerine dahil olmaları konusunda teşvik etmek ve elde edilen deneyimlerden ders almalarını sağlamaktır. </a:t>
            </a:r>
            <a:endParaRPr lang="tr-T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İyi uygulama örneklerine ilişkin çağrı, proje paydaşı olan tüm kurumlara ve dünya üzerindeki 150 IOE üye federasyonuna gönderildi. 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93566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48680"/>
            <a:ext cx="9036496" cy="5472608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Kilit sorulardan ve konulardan oluşan düzenli bir liste katılımcılara verildi: </a:t>
            </a:r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KSS projesi hakkında kısa bir açıklama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Projenin amacı, istenilen sonuçları ve etkisi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Proje paydaşları (iç ve dış)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Projenin coğrafi kapsamı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Bu proje neden en iyi seçenek?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Projenin kilit başarı faktörleri nelerdir?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Hangi zorluklarla karşılaşıldı ve bu zorlukların nasıl üstesinden gelindi?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Bu projeyi/girişimi yeniden yürütecek olsaydınız, ne gibi değişiklikler yapardınız?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KSS girişiminin/projesinin şirketinizin genel stratejisiyle nasıl uyum sağladığını ve işletme faaliyetlerine nasıl dahil edildiğini açıklayınız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AB5DD0-3E2D-4BB3-9236-2D3BA3B3CBC1}" type="slidenum">
              <a:rPr lang="fr-FR" smtClean="0"/>
              <a:pPr>
                <a:defRPr/>
              </a:pPr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75919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0" y="476672"/>
            <a:ext cx="8928992" cy="5904656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Öncelik verilen </a:t>
            </a:r>
            <a:r>
              <a:rPr lang="tr-TR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konular:</a:t>
            </a:r>
            <a:endParaRPr lang="de-CH" sz="24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5">
              <a:defRPr/>
            </a:pP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Tedarik zinciri yönetimi</a:t>
            </a:r>
            <a:endParaRPr lang="de-CH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5">
              <a:defRPr/>
            </a:pP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Durum tespiti</a:t>
            </a:r>
            <a:endParaRPr lang="de-CH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5">
              <a:defRPr/>
            </a:pP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Telafi etme süreci</a:t>
            </a:r>
            <a:endParaRPr lang="de-CH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5">
              <a:defRPr/>
            </a:pP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Paydaşlar arasında kurulan diyalog</a:t>
            </a:r>
            <a:endParaRPr lang="de-CH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5">
              <a:defRPr/>
            </a:pP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Yolsuzlukla mücadele</a:t>
            </a:r>
            <a:endParaRPr lang="de-CH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5">
              <a:defRPr/>
            </a:pP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Örgütlenme özgürlüğü</a:t>
            </a:r>
            <a:endParaRPr lang="de-CH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5">
              <a:defRPr/>
            </a:pP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İnsan hakları</a:t>
            </a:r>
            <a:endParaRPr lang="de-CH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5">
              <a:defRPr/>
            </a:pP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Ayrımcılıkla mücadele</a:t>
            </a:r>
            <a:endParaRPr lang="de-CH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5">
              <a:defRPr/>
            </a:pP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Çocuk işçiliği</a:t>
            </a:r>
            <a:endParaRPr lang="de-CH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5">
              <a:defRPr/>
            </a:pP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Kaçakçılık, 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orla çalıştırma</a:t>
            </a:r>
            <a:endParaRPr lang="de-CH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5">
              <a:defRPr/>
            </a:pP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Kalkınma</a:t>
            </a:r>
            <a:endParaRPr lang="de-CH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5">
              <a:defRPr/>
            </a:pP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İş sağlığı ve güvenliği</a:t>
            </a:r>
            <a:endParaRPr lang="de-CH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5">
              <a:defRPr/>
            </a:pP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Çalışanların iş-yaşam dengesi</a:t>
            </a:r>
            <a:endParaRPr lang="de-CH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AB5DD0-3E2D-4BB3-9236-2D3BA3B3CBC1}" type="slidenum">
              <a:rPr lang="fr-FR" smtClean="0"/>
              <a:pPr>
                <a:defRPr/>
              </a:pPr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51637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0" y="404664"/>
            <a:ext cx="8964488" cy="633670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r-TR" altLang="fr-FR" sz="20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Yanıtlar</a:t>
            </a:r>
            <a:endParaRPr lang="en-US" altLang="fr-FR" sz="2000" b="1" dirty="0" smtClean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>
              <a:buNone/>
            </a:pP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alt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31 Mart’a kadar</a:t>
            </a:r>
            <a:r>
              <a:rPr lang="tr-TR" altLang="de-DE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alt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12 </a:t>
            </a:r>
            <a:r>
              <a:rPr lang="tr-TR" altLang="de-DE" sz="2000" dirty="0">
                <a:latin typeface="Arial" panose="020B0604020202020204" pitchFamily="34" charset="0"/>
                <a:cs typeface="Arial" panose="020B0604020202020204" pitchFamily="34" charset="0"/>
              </a:rPr>
              <a:t>farklı ülkedeki </a:t>
            </a:r>
            <a:r>
              <a:rPr lang="tr-TR" alt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45 </a:t>
            </a:r>
            <a:r>
              <a:rPr lang="tr-TR" alt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şirket toplam </a:t>
            </a:r>
            <a:r>
              <a:rPr lang="tr-TR" alt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63 </a:t>
            </a:r>
            <a:r>
              <a:rPr lang="tr-TR" alt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iyi uygulama </a:t>
            </a:r>
            <a:r>
              <a:rPr lang="tr-TR" altLang="de-DE" sz="2000" dirty="0">
                <a:latin typeface="Arial" panose="020B0604020202020204" pitchFamily="34" charset="0"/>
                <a:cs typeface="Arial" panose="020B0604020202020204" pitchFamily="34" charset="0"/>
              </a:rPr>
              <a:t>örneği </a:t>
            </a:r>
            <a:r>
              <a:rPr lang="tr-TR" alt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sunmuştur. Bu örnekler hem </a:t>
            </a:r>
            <a:r>
              <a:rPr lang="tr-TR" altLang="de-DE" sz="2000" dirty="0">
                <a:latin typeface="Arial" panose="020B0604020202020204" pitchFamily="34" charset="0"/>
                <a:cs typeface="Arial" panose="020B0604020202020204" pitchFamily="34" charset="0"/>
              </a:rPr>
              <a:t>gelişmiş hem de gelişmekte olan </a:t>
            </a:r>
            <a:r>
              <a:rPr lang="tr-TR" alt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piyasalardan alınmıştır. </a:t>
            </a:r>
          </a:p>
          <a:p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İyi uygulama örneklerinin konu dağılımı aşağıdaki gibidir: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6">
              <a:defRPr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Yolsuzlukla mücadele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(1)</a:t>
            </a:r>
          </a:p>
          <a:p>
            <a:pPr lvl="6">
              <a:defRPr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Ayrımcılıkla mücadele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(4)</a:t>
            </a:r>
          </a:p>
          <a:p>
            <a:pPr lvl="6">
              <a:defRPr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Çocuk İşçiliği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(1)</a:t>
            </a:r>
          </a:p>
          <a:p>
            <a:pPr lvl="6">
              <a:defRPr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Geliştirme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(19)</a:t>
            </a:r>
          </a:p>
          <a:p>
            <a:pPr lvl="6">
              <a:defRPr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Geliştirme ve Çalışan Bağlılığı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(4)</a:t>
            </a:r>
          </a:p>
          <a:p>
            <a:pPr lvl="6">
              <a:defRPr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Durum Tespiti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(1)</a:t>
            </a:r>
          </a:p>
          <a:p>
            <a:pPr lvl="6">
              <a:defRPr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Çevre Koruma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(6)</a:t>
            </a:r>
          </a:p>
          <a:p>
            <a:pPr lvl="6">
              <a:defRPr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İnsan Hakları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(3)</a:t>
            </a:r>
          </a:p>
          <a:p>
            <a:pPr lvl="6">
              <a:defRPr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İş Sağlığı ve Güvenliği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(3)</a:t>
            </a:r>
          </a:p>
          <a:p>
            <a:pPr lvl="6">
              <a:defRPr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Paydaş Diyaloğu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(2)</a:t>
            </a:r>
          </a:p>
          <a:p>
            <a:pPr lvl="6">
              <a:defRPr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Tedarik Zinciri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(1)</a:t>
            </a:r>
          </a:p>
          <a:p>
            <a:pPr lvl="6">
              <a:defRPr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İş-Yaşam Dengesi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(1)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CH" altLang="de-D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de-CH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45E29F-65B2-46D6-A94B-71F9C87379DA}" type="slidenum">
              <a:rPr lang="fr-FR" smtClean="0"/>
              <a:pPr>
                <a:defRPr/>
              </a:pPr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83243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7504" y="548680"/>
            <a:ext cx="8348464" cy="60486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altLang="fr-FR" sz="24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İlk gözlemler</a:t>
            </a:r>
          </a:p>
          <a:p>
            <a:pPr>
              <a:buNone/>
            </a:pPr>
            <a:endParaRPr lang="tr-TR" sz="2400" b="1" dirty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tr-TR" altLang="de-DE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Geliştirme ve yerel halktan alınan desteğin </a:t>
            </a:r>
            <a:r>
              <a:rPr lang="tr-TR" alt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önemli konular olduğu görülmektedir. Sunulan iyi uygulama örneklerinin çoğu bu konularla ilişkilidir. Mevcut KSS anlayışının, hayırseverlik/yardım/ gönüllülük ile yakından ilgili olduğu anlaşılmaktadır. </a:t>
            </a:r>
            <a:endParaRPr lang="en-GB" alt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tr-TR" alt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Şirketler iyi uygulama örneklerini gururla ve büyük bir şevkle sunmuşlardır. </a:t>
            </a:r>
            <a:r>
              <a:rPr lang="tr-TR" altLang="de-DE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KSS, katılımı teşvik etmektedir.</a:t>
            </a:r>
            <a:endParaRPr lang="en-GB" alt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de-CH" sz="2400" dirty="0" smtClean="0"/>
          </a:p>
          <a:p>
            <a:pPr>
              <a:defRPr/>
            </a:pPr>
            <a:endParaRPr lang="de-CH" sz="24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45E29F-65B2-46D6-A94B-71F9C87379DA}" type="slidenum">
              <a:rPr lang="fr-FR" smtClean="0"/>
              <a:pPr>
                <a:defRPr/>
              </a:pPr>
              <a:t>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03846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de-DE" sz="2400" dirty="0">
                <a:latin typeface="Arial" panose="020B0604020202020204" pitchFamily="34" charset="0"/>
                <a:cs typeface="Arial" panose="020B0604020202020204" pitchFamily="34" charset="0"/>
              </a:rPr>
              <a:t>Çoğu proje, bir fırsattan veya bir fikirden doğmaktadır – bazı girişimlerin neden başladığının, bu girişimleri başarılı kılan unsurların neler olduğunun ve genel KSS stratejisinin nasıl olması gerektiğinin üzerinde </a:t>
            </a:r>
            <a:r>
              <a:rPr lang="tr-TR" altLang="de-DE" sz="2400" u="sng" dirty="0">
                <a:latin typeface="Arial" panose="020B0604020202020204" pitchFamily="34" charset="0"/>
                <a:cs typeface="Arial" panose="020B0604020202020204" pitchFamily="34" charset="0"/>
              </a:rPr>
              <a:t>fazla durulmamıştır. </a:t>
            </a:r>
            <a:endParaRPr lang="en-GB" altLang="de-DE" sz="24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altLang="de-DE" sz="2400" dirty="0">
                <a:latin typeface="Arial" panose="020B0604020202020204" pitchFamily="34" charset="0"/>
                <a:cs typeface="Arial" panose="020B0604020202020204" pitchFamily="34" charset="0"/>
              </a:rPr>
              <a:t>KSS stratejisi farklı büyüklükteki şirketlerde uygulanabilir (KOBİ’lerde, Çokuluslu İşletmelerde vs.) Çokuluslu işletmeler daha </a:t>
            </a:r>
            <a:r>
              <a:rPr lang="tr-TR" altLang="de-DE" sz="2400" u="sng" dirty="0">
                <a:latin typeface="Arial" panose="020B0604020202020204" pitchFamily="34" charset="0"/>
                <a:cs typeface="Arial" panose="020B0604020202020204" pitchFamily="34" charset="0"/>
              </a:rPr>
              <a:t>sistematik yaklaşımlara </a:t>
            </a:r>
            <a:r>
              <a:rPr lang="tr-TR" altLang="de-DE" sz="2400" dirty="0">
                <a:latin typeface="Arial" panose="020B0604020202020204" pitchFamily="34" charset="0"/>
                <a:cs typeface="Arial" panose="020B0604020202020204" pitchFamily="34" charset="0"/>
              </a:rPr>
              <a:t>sahiptir ve ilgili kılavuzlar ve çerçevelere daha aşinadır (BM Küresel İlkeler Sözleşmesi, GRI vs.)</a:t>
            </a:r>
            <a:endParaRPr lang="de-CH" alt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0994487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Inhaltsplatzhalter 2"/>
          <p:cNvSpPr>
            <a:spLocks noGrp="1"/>
          </p:cNvSpPr>
          <p:nvPr>
            <p:ph idx="1"/>
          </p:nvPr>
        </p:nvSpPr>
        <p:spPr>
          <a:xfrm>
            <a:off x="179512" y="620688"/>
            <a:ext cx="8277101" cy="590465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r-TR" altLang="fr-FR" sz="24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Başarı Faktörleri</a:t>
            </a:r>
            <a:endParaRPr lang="en-US" altLang="fr-FR" sz="2400" b="1" dirty="0" smtClean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defRPr/>
            </a:pPr>
            <a:r>
              <a:rPr lang="tr-TR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İletişim ve Paydaşların Katılımı, 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çoğu projede başarı faktörü olarak değerlendirilmektedir. Bu iki faktör, bir projenin her aşamasında önem arz etmektedir. 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r>
              <a:rPr lang="tr-TR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Üst düzey yönetimin desteğ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 projenin başarısına katkı sağlamaktadır. </a:t>
            </a:r>
            <a:endParaRPr lang="en-GB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Hem şirketin faaliyetlerini yürüttüğü </a:t>
            </a:r>
            <a:r>
              <a:rPr lang="tr-TR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toplumla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(ulusal çevre)  hem de </a:t>
            </a:r>
            <a:r>
              <a:rPr lang="tr-TR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şirketin faaliyet alanıyla bağlantı 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kurulması 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önem teşkil etmektedir.  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KSS tarafından </a:t>
            </a:r>
            <a:r>
              <a:rPr lang="tr-TR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ele alınan hususları kavramak 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ve </a:t>
            </a:r>
            <a:r>
              <a:rPr lang="tr-TR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alanında uzman olmak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da başarı faktörü olarak değerlendirilmektedir. </a:t>
            </a:r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None/>
              <a:defRPr/>
            </a:pPr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A52767-9341-408A-9534-764E9FB1B18B}" type="slidenum">
              <a:rPr lang="fr-FR" smtClean="0"/>
              <a:pPr>
                <a:defRPr/>
              </a:pPr>
              <a:t>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91145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574</Words>
  <Application>Microsoft Office PowerPoint</Application>
  <PresentationFormat>Ekran Gösterisi (4:3)</PresentationFormat>
  <Paragraphs>90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Ofis Teması</vt:lpstr>
      <vt:lpstr>  Herkes için KSS Projesinin Başlıca Sonuçları / IOE’nin İyi Uygulama Örneklerine İlişkin Yaptığı Derleme   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SHNWEBPC</dc:creator>
  <cp:lastModifiedBy>Hp</cp:lastModifiedBy>
  <cp:revision>20</cp:revision>
  <dcterms:created xsi:type="dcterms:W3CDTF">2013-03-18T14:58:09Z</dcterms:created>
  <dcterms:modified xsi:type="dcterms:W3CDTF">2014-06-10T13:51:07Z</dcterms:modified>
</cp:coreProperties>
</file>