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76" r:id="rId6"/>
    <p:sldId id="263" r:id="rId7"/>
    <p:sldId id="264" r:id="rId8"/>
    <p:sldId id="265" r:id="rId9"/>
    <p:sldId id="266" r:id="rId10"/>
    <p:sldId id="267" r:id="rId11"/>
    <p:sldId id="268" r:id="rId12"/>
    <p:sldId id="269" r:id="rId13"/>
    <p:sldId id="270" r:id="rId14"/>
    <p:sldId id="277" r:id="rId15"/>
    <p:sldId id="271" r:id="rId16"/>
    <p:sldId id="272" r:id="rId17"/>
    <p:sldId id="278" r:id="rId18"/>
    <p:sldId id="273" r:id="rId19"/>
    <p:sldId id="279" r:id="rId20"/>
    <p:sldId id="274" r:id="rId21"/>
    <p:sldId id="280"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667269DC-F4F7-40AD-8EB3-21C1BE41DC0A}">
          <p14:sldIdLst>
            <p14:sldId id="259"/>
            <p14:sldId id="260"/>
            <p14:sldId id="261"/>
            <p14:sldId id="262"/>
            <p14:sldId id="276"/>
            <p14:sldId id="263"/>
            <p14:sldId id="264"/>
            <p14:sldId id="265"/>
            <p14:sldId id="266"/>
            <p14:sldId id="267"/>
            <p14:sldId id="268"/>
            <p14:sldId id="269"/>
            <p14:sldId id="270"/>
            <p14:sldId id="277"/>
            <p14:sldId id="271"/>
            <p14:sldId id="272"/>
            <p14:sldId id="278"/>
            <p14:sldId id="273"/>
            <p14:sldId id="279"/>
            <p14:sldId id="274"/>
            <p14:sldId id="280"/>
          </p14:sldIdLst>
        </p14:section>
        <p14:section name="İç Sayfalar" id="{5504F093-0396-424B-BE03-C2A1047ABF4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10.06.2014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10.06.2014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714375" y="1052736"/>
            <a:ext cx="7772400" cy="4176464"/>
          </a:xfrm>
        </p:spPr>
        <p:txBody>
          <a:bodyPr/>
          <a:lstStyle/>
          <a:p>
            <a:pPr eaLnBrk="1" hangingPunct="1">
              <a:lnSpc>
                <a:spcPct val="150000"/>
              </a:lnSpc>
            </a:pPr>
            <a:r>
              <a:rPr lang="en-GB" altLang="fr-FR" sz="3600" b="1" dirty="0" smtClean="0">
                <a:solidFill>
                  <a:schemeClr val="accent2"/>
                </a:solidFill>
                <a:latin typeface="Arial" charset="0"/>
                <a:cs typeface="Arial" charset="0"/>
              </a:rPr>
              <a:t>ISO </a:t>
            </a:r>
            <a:r>
              <a:rPr lang="en-GB" altLang="fr-FR" sz="3600" b="1" dirty="0">
                <a:solidFill>
                  <a:schemeClr val="accent2"/>
                </a:solidFill>
                <a:latin typeface="Arial" charset="0"/>
                <a:cs typeface="Arial" charset="0"/>
              </a:rPr>
              <a:t>26000</a:t>
            </a:r>
            <a:br>
              <a:rPr lang="en-GB" altLang="fr-FR" sz="3600" b="1" dirty="0">
                <a:solidFill>
                  <a:schemeClr val="accent2"/>
                </a:solidFill>
                <a:latin typeface="Arial" charset="0"/>
                <a:cs typeface="Arial" charset="0"/>
              </a:rPr>
            </a:br>
            <a:r>
              <a:rPr lang="en-GB" altLang="fr-FR" sz="3600" b="1" dirty="0">
                <a:solidFill>
                  <a:schemeClr val="accent2"/>
                </a:solidFill>
                <a:latin typeface="Arial" charset="0"/>
                <a:cs typeface="Arial" charset="0"/>
              </a:rPr>
              <a:t/>
            </a:r>
            <a:br>
              <a:rPr lang="en-GB" altLang="fr-FR" sz="3600" b="1" dirty="0">
                <a:solidFill>
                  <a:schemeClr val="accent2"/>
                </a:solidFill>
                <a:latin typeface="Arial" charset="0"/>
                <a:cs typeface="Arial" charset="0"/>
              </a:rPr>
            </a:br>
            <a:r>
              <a:rPr lang="en-GB" altLang="fr-FR" sz="3600" b="1" dirty="0">
                <a:solidFill>
                  <a:srgbClr val="FF0000"/>
                </a:solidFill>
                <a:latin typeface="Arial" charset="0"/>
                <a:cs typeface="Arial" charset="0"/>
              </a:rPr>
              <a:t/>
            </a:r>
            <a:br>
              <a:rPr lang="en-GB" altLang="fr-FR" sz="3600" b="1" dirty="0">
                <a:solidFill>
                  <a:srgbClr val="FF0000"/>
                </a:solidFill>
                <a:latin typeface="Arial" charset="0"/>
                <a:cs typeface="Arial" charset="0"/>
              </a:rPr>
            </a:br>
            <a:endParaRPr lang="fr-FR" sz="2400" b="1" dirty="0" smtClean="0">
              <a:solidFill>
                <a:srgbClr val="013A79"/>
              </a:solidFill>
              <a:latin typeface="Arial" charset="0"/>
              <a:cs typeface="Arial" charset="0"/>
            </a:endParaRPr>
          </a:p>
        </p:txBody>
      </p:sp>
      <p:sp>
        <p:nvSpPr>
          <p:cNvPr id="4" name="Rectangle 6"/>
          <p:cNvSpPr>
            <a:spLocks noChangeArrowheads="1"/>
          </p:cNvSpPr>
          <p:nvPr/>
        </p:nvSpPr>
        <p:spPr bwMode="auto">
          <a:xfrm>
            <a:off x="971550" y="4953000"/>
            <a:ext cx="7416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tr-TR" altLang="fr-FR" sz="2200" dirty="0" smtClean="0">
                <a:latin typeface="Arial" charset="0"/>
              </a:rPr>
              <a:t>			</a:t>
            </a:r>
          </a:p>
          <a:p>
            <a:pPr>
              <a:buFontTx/>
              <a:buNone/>
            </a:pPr>
            <a:r>
              <a:rPr lang="tr-TR" altLang="fr-FR" sz="2200" dirty="0">
                <a:latin typeface="Arial" charset="0"/>
              </a:rPr>
              <a:t>	</a:t>
            </a:r>
            <a:r>
              <a:rPr lang="tr-TR" altLang="fr-FR" sz="2200" dirty="0" smtClean="0">
                <a:latin typeface="Arial" charset="0"/>
              </a:rPr>
              <a:t>		</a:t>
            </a:r>
            <a:r>
              <a:rPr lang="en-GB" altLang="fr-FR" sz="2200" dirty="0">
                <a:latin typeface="Arial"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084" y="2558575"/>
            <a:ext cx="3406701" cy="237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319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124744"/>
            <a:ext cx="7772400" cy="5112568"/>
          </a:xfrm>
        </p:spPr>
        <p:txBody>
          <a:bodyPr/>
          <a:lstStyle/>
          <a:p>
            <a:pPr marL="0" indent="0">
              <a:buFontTx/>
              <a:buNone/>
              <a:defRPr/>
            </a:pPr>
            <a:r>
              <a:rPr lang="tr-TR" sz="2400" b="1" dirty="0">
                <a:solidFill>
                  <a:schemeClr val="accent2"/>
                </a:solidFill>
                <a:latin typeface="Arial" panose="020B0604020202020204" pitchFamily="34" charset="0"/>
                <a:cs typeface="Arial" panose="020B0604020202020204" pitchFamily="34" charset="0"/>
              </a:rPr>
              <a:t>S</a:t>
            </a:r>
            <a:r>
              <a:rPr lang="tr-TR" sz="2400" b="1" dirty="0" smtClean="0">
                <a:solidFill>
                  <a:schemeClr val="accent2"/>
                </a:solidFill>
                <a:latin typeface="Arial" panose="020B0604020202020204" pitchFamily="34" charset="0"/>
                <a:cs typeface="Arial" panose="020B0604020202020204" pitchFamily="34" charset="0"/>
              </a:rPr>
              <a:t>osyal </a:t>
            </a:r>
            <a:r>
              <a:rPr lang="tr-TR" sz="2400" b="1" dirty="0">
                <a:solidFill>
                  <a:schemeClr val="accent2"/>
                </a:solidFill>
                <a:latin typeface="Arial" panose="020B0604020202020204" pitchFamily="34" charset="0"/>
                <a:cs typeface="Arial" panose="020B0604020202020204" pitchFamily="34" charset="0"/>
              </a:rPr>
              <a:t>sorumluluk </a:t>
            </a:r>
            <a:r>
              <a:rPr lang="tr-TR" sz="2400" b="1" dirty="0" smtClean="0">
                <a:solidFill>
                  <a:schemeClr val="accent2"/>
                </a:solidFill>
                <a:latin typeface="Arial" panose="020B0604020202020204" pitchFamily="34" charset="0"/>
                <a:cs typeface="Arial" panose="020B0604020202020204" pitchFamily="34" charset="0"/>
              </a:rPr>
              <a:t>alanında kuruluşların dikkate alacağı Yedi İlke</a:t>
            </a:r>
            <a:r>
              <a:rPr lang="en-GB" sz="2400" b="1" dirty="0" smtClean="0">
                <a:solidFill>
                  <a:schemeClr val="accent2"/>
                </a:solidFill>
                <a:latin typeface="Arial" panose="020B0604020202020204" pitchFamily="34" charset="0"/>
                <a:cs typeface="Arial" panose="020B0604020202020204" pitchFamily="34" charset="0"/>
              </a:rPr>
              <a:t>:</a:t>
            </a:r>
            <a:endParaRPr lang="en-GB" sz="2400" b="1" dirty="0">
              <a:solidFill>
                <a:schemeClr val="accent2"/>
              </a:solidFill>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dirty="0" smtClean="0">
                <a:latin typeface="Arial" panose="020B0604020202020204" pitchFamily="34" charset="0"/>
                <a:cs typeface="Arial" panose="020B0604020202020204" pitchFamily="34" charset="0"/>
              </a:rPr>
              <a:t>Toplum, ekonomi ve çevre üzerinde neden olunan etkilere ilişkin </a:t>
            </a:r>
            <a:r>
              <a:rPr lang="tr-TR" sz="2200" b="1" dirty="0">
                <a:solidFill>
                  <a:schemeClr val="accent5">
                    <a:lumMod val="75000"/>
                  </a:schemeClr>
                </a:solidFill>
                <a:latin typeface="Arial" panose="020B0604020202020204" pitchFamily="34" charset="0"/>
                <a:cs typeface="Arial" panose="020B0604020202020204" pitchFamily="34" charset="0"/>
              </a:rPr>
              <a:t>h</a:t>
            </a:r>
            <a:r>
              <a:rPr lang="tr-TR" sz="2200" b="1" dirty="0" smtClean="0">
                <a:solidFill>
                  <a:schemeClr val="accent5">
                    <a:lumMod val="75000"/>
                  </a:schemeClr>
                </a:solidFill>
                <a:latin typeface="Arial" panose="020B0604020202020204" pitchFamily="34" charset="0"/>
                <a:cs typeface="Arial" panose="020B0604020202020204" pitchFamily="34" charset="0"/>
              </a:rPr>
              <a:t>esap verme </a:t>
            </a:r>
            <a:r>
              <a:rPr lang="tr-TR" sz="2200" b="1" dirty="0" err="1" smtClean="0">
                <a:solidFill>
                  <a:schemeClr val="accent5">
                    <a:lumMod val="75000"/>
                  </a:schemeClr>
                </a:solidFill>
                <a:latin typeface="Arial" panose="020B0604020202020204" pitchFamily="34" charset="0"/>
                <a:cs typeface="Arial" panose="020B0604020202020204" pitchFamily="34" charset="0"/>
              </a:rPr>
              <a:t>sorumluluğu’</a:t>
            </a:r>
            <a:r>
              <a:rPr lang="tr-TR" sz="2200" dirty="0" err="1" smtClean="0">
                <a:latin typeface="Arial" panose="020B0604020202020204" pitchFamily="34" charset="0"/>
                <a:cs typeface="Arial" panose="020B0604020202020204" pitchFamily="34" charset="0"/>
              </a:rPr>
              <a:t>na</a:t>
            </a:r>
            <a:r>
              <a:rPr lang="tr-TR" sz="2200" dirty="0" smtClean="0">
                <a:latin typeface="Arial" panose="020B0604020202020204" pitchFamily="34" charset="0"/>
                <a:cs typeface="Arial" panose="020B0604020202020204" pitchFamily="34" charset="0"/>
              </a:rPr>
              <a:t> sahip olmak</a:t>
            </a:r>
            <a:endParaRPr lang="en-GB" sz="2200" dirty="0" smtClean="0">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dirty="0" smtClean="0">
                <a:latin typeface="Arial" panose="020B0604020202020204" pitchFamily="34" charset="0"/>
                <a:cs typeface="Arial" panose="020B0604020202020204" pitchFamily="34" charset="0"/>
              </a:rPr>
              <a:t>Toplum </a:t>
            </a:r>
            <a:r>
              <a:rPr lang="tr-TR" sz="2200" dirty="0">
                <a:latin typeface="Arial" panose="020B0604020202020204" pitchFamily="34" charset="0"/>
                <a:cs typeface="Arial" panose="020B0604020202020204" pitchFamily="34" charset="0"/>
              </a:rPr>
              <a:t>ve çevre </a:t>
            </a:r>
            <a:r>
              <a:rPr lang="tr-TR" sz="2200" dirty="0" smtClean="0">
                <a:latin typeface="Arial" panose="020B0604020202020204" pitchFamily="34" charset="0"/>
                <a:cs typeface="Arial" panose="020B0604020202020204" pitchFamily="34" charset="0"/>
              </a:rPr>
              <a:t>üzerinde etki yaratacak karar ve faaliyetlerde </a:t>
            </a:r>
            <a:r>
              <a:rPr lang="tr-TR" sz="2200" b="1" dirty="0">
                <a:solidFill>
                  <a:schemeClr val="accent5">
                    <a:lumMod val="75000"/>
                  </a:schemeClr>
                </a:solidFill>
                <a:latin typeface="Arial" panose="020B0604020202020204" pitchFamily="34" charset="0"/>
                <a:cs typeface="Arial" panose="020B0604020202020204" pitchFamily="34" charset="0"/>
              </a:rPr>
              <a:t>ş</a:t>
            </a:r>
            <a:r>
              <a:rPr lang="tr-TR" sz="2200" b="1" dirty="0" smtClean="0">
                <a:solidFill>
                  <a:schemeClr val="accent5">
                    <a:lumMod val="75000"/>
                  </a:schemeClr>
                </a:solidFill>
                <a:latin typeface="Arial" panose="020B0604020202020204" pitchFamily="34" charset="0"/>
                <a:cs typeface="Arial" panose="020B0604020202020204" pitchFamily="34" charset="0"/>
              </a:rPr>
              <a:t>effaf olmak</a:t>
            </a:r>
            <a:endParaRPr lang="en-GB" sz="2200" dirty="0" smtClean="0">
              <a:solidFill>
                <a:schemeClr val="accent5">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b="1" dirty="0" smtClean="0">
                <a:solidFill>
                  <a:schemeClr val="accent5">
                    <a:lumMod val="75000"/>
                  </a:schemeClr>
                </a:solidFill>
                <a:latin typeface="Arial" panose="020B0604020202020204" pitchFamily="34" charset="0"/>
                <a:cs typeface="Arial" panose="020B0604020202020204" pitchFamily="34" charset="0"/>
              </a:rPr>
              <a:t>Etik davranışlar sergilemek</a:t>
            </a:r>
            <a:endParaRPr lang="en-GB" sz="2200" b="1" dirty="0">
              <a:solidFill>
                <a:schemeClr val="accent5">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b="1" dirty="0" smtClean="0">
                <a:solidFill>
                  <a:schemeClr val="accent5">
                    <a:lumMod val="75000"/>
                  </a:schemeClr>
                </a:solidFill>
                <a:latin typeface="Arial" panose="020B0604020202020204" pitchFamily="34" charset="0"/>
                <a:cs typeface="Arial" panose="020B0604020202020204" pitchFamily="34" charset="0"/>
              </a:rPr>
              <a:t>Paydaşların menfaatlerine saygı, dikkat ve duyarlılık göstermek</a:t>
            </a:r>
            <a:endParaRPr lang="en-GB" sz="2200" dirty="0">
              <a:solidFill>
                <a:schemeClr val="accent5">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b="1" dirty="0" smtClean="0">
                <a:solidFill>
                  <a:schemeClr val="accent5">
                    <a:lumMod val="75000"/>
                  </a:schemeClr>
                </a:solidFill>
                <a:latin typeface="Arial" panose="020B0604020202020204" pitchFamily="34" charset="0"/>
                <a:cs typeface="Arial" panose="020B0604020202020204" pitchFamily="34" charset="0"/>
              </a:rPr>
              <a:t>Hukukun üstünlüğüne saygı göstermek</a:t>
            </a:r>
            <a:endParaRPr lang="en-GB" sz="2200" b="1" dirty="0">
              <a:solidFill>
                <a:schemeClr val="accent5">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b="1" dirty="0" smtClean="0">
                <a:solidFill>
                  <a:schemeClr val="accent5">
                    <a:lumMod val="75000"/>
                  </a:schemeClr>
                </a:solidFill>
                <a:latin typeface="Arial" panose="020B0604020202020204" pitchFamily="34" charset="0"/>
                <a:cs typeface="Arial" panose="020B0604020202020204" pitchFamily="34" charset="0"/>
              </a:rPr>
              <a:t>Uluslararası davranış normlarına saygı göstermek</a:t>
            </a:r>
            <a:endParaRPr lang="en-GB" sz="2200" b="1" dirty="0">
              <a:solidFill>
                <a:schemeClr val="accent5">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b="1" dirty="0" smtClean="0">
                <a:solidFill>
                  <a:schemeClr val="accent5">
                    <a:lumMod val="75000"/>
                  </a:schemeClr>
                </a:solidFill>
                <a:latin typeface="Arial" panose="020B0604020202020204" pitchFamily="34" charset="0"/>
                <a:cs typeface="Arial" panose="020B0604020202020204" pitchFamily="34" charset="0"/>
              </a:rPr>
              <a:t>İnsan haklarına saygı göstermek;</a:t>
            </a:r>
            <a:r>
              <a:rPr lang="tr-TR" sz="2200" dirty="0" smtClean="0">
                <a:solidFill>
                  <a:schemeClr val="accent5">
                    <a:lumMod val="75000"/>
                  </a:schemeClr>
                </a:solidFill>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bu hakların öneminin ve evrenselliğinin bilincinde olmak</a:t>
            </a:r>
            <a:endParaRPr lang="en-GB" sz="2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10</a:t>
            </a:fld>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0"/>
            <a:ext cx="1279029" cy="127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026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712" y="404664"/>
            <a:ext cx="7920880" cy="936104"/>
          </a:xfrm>
        </p:spPr>
        <p:txBody>
          <a:bodyPr>
            <a:normAutofit/>
          </a:bodyPr>
          <a:lstStyle/>
          <a:p>
            <a:r>
              <a:rPr lang="tr-TR" sz="1400" b="1" dirty="0"/>
              <a:t>Tablo 2 – Sosyal sorumluluğa ilişkin temel </a:t>
            </a:r>
            <a:r>
              <a:rPr lang="tr-TR" sz="1400" b="1" dirty="0" smtClean="0"/>
              <a:t/>
            </a:r>
            <a:br>
              <a:rPr lang="tr-TR" sz="1400" b="1" dirty="0" smtClean="0"/>
            </a:br>
            <a:r>
              <a:rPr lang="tr-TR" sz="1400" b="1" dirty="0" smtClean="0"/>
              <a:t>husus </a:t>
            </a:r>
            <a:r>
              <a:rPr lang="tr-TR" sz="1400" b="1" dirty="0"/>
              <a:t>ve konular </a:t>
            </a:r>
            <a:endParaRPr lang="en-US" dirty="0"/>
          </a:p>
        </p:txBody>
      </p:sp>
      <p:sp>
        <p:nvSpPr>
          <p:cNvPr id="3" name="Subtitle 2"/>
          <p:cNvSpPr>
            <a:spLocks noGrp="1"/>
          </p:cNvSpPr>
          <p:nvPr>
            <p:ph type="subTitle" idx="1"/>
          </p:nvPr>
        </p:nvSpPr>
        <p:spPr>
          <a:xfrm>
            <a:off x="1187624" y="1772816"/>
            <a:ext cx="6400800" cy="4824536"/>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E1AB5DD0-3E2D-4BB3-9236-2D3BA3B3CBC1}" type="slidenum">
              <a:rPr lang="fr-FR" smtClean="0"/>
              <a:pPr>
                <a:defRPr/>
              </a:pPr>
              <a:t>11</a:t>
            </a:fld>
            <a:endParaRPr lang="fr-FR"/>
          </a:p>
        </p:txBody>
      </p:sp>
      <p:graphicFrame>
        <p:nvGraphicFramePr>
          <p:cNvPr id="8" name="Table 7"/>
          <p:cNvGraphicFramePr>
            <a:graphicFrameLocks noGrp="1"/>
          </p:cNvGraphicFramePr>
          <p:nvPr>
            <p:extLst>
              <p:ext uri="{D42A27DB-BD31-4B8C-83A1-F6EECF244321}">
                <p14:modId xmlns:p14="http://schemas.microsoft.com/office/powerpoint/2010/main" val="2581121352"/>
              </p:ext>
            </p:extLst>
          </p:nvPr>
        </p:nvGraphicFramePr>
        <p:xfrm>
          <a:off x="1187624" y="1340768"/>
          <a:ext cx="6840760" cy="5067962"/>
        </p:xfrm>
        <a:graphic>
          <a:graphicData uri="http://schemas.openxmlformats.org/drawingml/2006/table">
            <a:tbl>
              <a:tblPr firstRow="1" firstCol="1" bandRow="1"/>
              <a:tblGrid>
                <a:gridCol w="5256584"/>
                <a:gridCol w="1584176"/>
              </a:tblGrid>
              <a:tr h="111256">
                <a:tc>
                  <a:txBody>
                    <a:bodyPr/>
                    <a:lstStyle/>
                    <a:p>
                      <a:pPr algn="ctr">
                        <a:lnSpc>
                          <a:spcPct val="107000"/>
                        </a:lnSpc>
                        <a:spcAft>
                          <a:spcPts val="0"/>
                        </a:spcAft>
                      </a:pPr>
                      <a:r>
                        <a:rPr lang="tr-TR" sz="500" b="1" dirty="0">
                          <a:effectLst/>
                          <a:latin typeface="Calibri"/>
                          <a:ea typeface="Calibri"/>
                          <a:cs typeface="Arial"/>
                        </a:rPr>
                        <a:t>Temel husus ve konular </a:t>
                      </a:r>
                      <a:endParaRPr lang="en-US" sz="500" dirty="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b="1">
                          <a:effectLst/>
                          <a:latin typeface="Calibri"/>
                          <a:ea typeface="Calibri"/>
                          <a:cs typeface="Arial"/>
                        </a:rPr>
                        <a:t>İlgili madde</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algn="l">
                        <a:lnSpc>
                          <a:spcPct val="107000"/>
                        </a:lnSpc>
                        <a:spcAft>
                          <a:spcPts val="0"/>
                        </a:spcAft>
                      </a:pPr>
                      <a:r>
                        <a:rPr lang="tr-TR" sz="500">
                          <a:effectLst/>
                          <a:latin typeface="Calibri"/>
                          <a:ea typeface="Calibri"/>
                          <a:cs typeface="Arial"/>
                        </a:rPr>
                        <a:t>Temel Husus: Kurumsal yönetişim</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6.2</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11256">
                <a:tc>
                  <a:txBody>
                    <a:bodyPr/>
                    <a:lstStyle/>
                    <a:p>
                      <a:pPr algn="l">
                        <a:lnSpc>
                          <a:spcPct val="107000"/>
                        </a:lnSpc>
                        <a:spcAft>
                          <a:spcPts val="0"/>
                        </a:spcAft>
                      </a:pPr>
                      <a:r>
                        <a:rPr lang="tr-TR" sz="500">
                          <a:effectLst/>
                          <a:latin typeface="Calibri"/>
                          <a:ea typeface="Calibri"/>
                          <a:cs typeface="Arial"/>
                        </a:rPr>
                        <a:t>Temel Husus: İnsan hakları</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6.3</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1: Gerekli Özen</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6.3.3</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2: İnsan hakları risk durumları</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6.3.4</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3: İştirak etmekten uzak durmak</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6.3.5</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4: Sorunların çözümü</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6.3.6</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5: Ayrımcılık ve hassas gruplar</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6.3.7</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6: Vatandaşlık hakları ve siyasi haklar</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6.3.8</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7: Ekonomik, sosyal ve kültürel haklar</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6.3.9</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8: Temel ilkeler ve iş yerindeki haklar</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dirty="0">
                          <a:effectLst/>
                          <a:latin typeface="Calibri"/>
                          <a:ea typeface="Calibri"/>
                          <a:cs typeface="Arial"/>
                        </a:rPr>
                        <a:t>6.3.10</a:t>
                      </a:r>
                      <a:endParaRPr lang="en-US" sz="500" dirty="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11256">
                <a:tc>
                  <a:txBody>
                    <a:bodyPr/>
                    <a:lstStyle/>
                    <a:p>
                      <a:pPr algn="l">
                        <a:lnSpc>
                          <a:spcPct val="107000"/>
                        </a:lnSpc>
                        <a:spcAft>
                          <a:spcPts val="0"/>
                        </a:spcAft>
                      </a:pPr>
                      <a:r>
                        <a:rPr lang="tr-TR" sz="500">
                          <a:effectLst/>
                          <a:latin typeface="Calibri"/>
                          <a:ea typeface="Calibri"/>
                          <a:cs typeface="Arial"/>
                        </a:rPr>
                        <a:t>Temel Husus: İş yerindeki uygulamalar</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6.4</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dirty="0">
                          <a:effectLst/>
                          <a:latin typeface="Calibri"/>
                          <a:ea typeface="Calibri"/>
                          <a:cs typeface="Arial"/>
                        </a:rPr>
                        <a:t>Konu 1: İstihdam ve istihdam ilişkileri</a:t>
                      </a:r>
                      <a:endParaRPr lang="en-US" sz="500" dirty="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6.4.3</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2: Çalışma şartları ve sosyal güvence</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6.4.4</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3: Sosyal diyalog</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6.4.5</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4: İş yerinde sağlık ve güvenlik</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6.4.6</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5: İş yerinde kariyer gelişimi ve eğitim</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6.4.7</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11256">
                <a:tc>
                  <a:txBody>
                    <a:bodyPr/>
                    <a:lstStyle/>
                    <a:p>
                      <a:pPr algn="l">
                        <a:lnSpc>
                          <a:spcPct val="107000"/>
                        </a:lnSpc>
                        <a:spcAft>
                          <a:spcPts val="0"/>
                        </a:spcAft>
                      </a:pPr>
                      <a:r>
                        <a:rPr lang="tr-TR" sz="500">
                          <a:effectLst/>
                          <a:latin typeface="Calibri"/>
                          <a:ea typeface="Calibri"/>
                          <a:cs typeface="Arial"/>
                        </a:rPr>
                        <a:t>Temel Husus: Çevre</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6.5</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1: Kirliliğin önlenmesi</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6.5.3</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2: Kaynakların sürdürülebilir şekilde kullanımı</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6.5.4</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3: İklim değişikliğinin asgari düzeye indirilmesi ve adaptasyon</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6.5.5</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306">
                <a:tc>
                  <a:txBody>
                    <a:bodyPr/>
                    <a:lstStyle/>
                    <a:p>
                      <a:pPr marL="270510" algn="l">
                        <a:lnSpc>
                          <a:spcPct val="107000"/>
                        </a:lnSpc>
                        <a:spcAft>
                          <a:spcPts val="0"/>
                        </a:spcAft>
                      </a:pPr>
                      <a:r>
                        <a:rPr lang="tr-TR" sz="500">
                          <a:effectLst/>
                          <a:latin typeface="Calibri"/>
                          <a:ea typeface="Calibri"/>
                          <a:cs typeface="Arial"/>
                        </a:rPr>
                        <a:t>Konu 4: Çevrenin, biyolojik çeşitliliğin korunması, doğal habitatların onarılması</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6.5.6</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11256">
                <a:tc>
                  <a:txBody>
                    <a:bodyPr/>
                    <a:lstStyle/>
                    <a:p>
                      <a:pPr algn="l">
                        <a:lnSpc>
                          <a:spcPct val="107000"/>
                        </a:lnSpc>
                        <a:spcAft>
                          <a:spcPts val="0"/>
                        </a:spcAft>
                      </a:pPr>
                      <a:r>
                        <a:rPr lang="tr-TR" sz="500">
                          <a:effectLst/>
                          <a:latin typeface="Calibri"/>
                          <a:ea typeface="Calibri"/>
                          <a:cs typeface="Arial"/>
                        </a:rPr>
                        <a:t>Temel Husus: Adil faaliyete ilişkin uygulamalar</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6.6</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1: Yolsuzlukla mücadele</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6.6.3</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2: Sağduyulu bir siyasi katılım</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6.6.4</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3: Adil rekabet</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6.6.5</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4: Değer zincirinde sosyal sorumluluğun teşvik edilmesi</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6.6.6</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5: Mülkiyet haklarına saygı</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6.6.7</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11256">
                <a:tc>
                  <a:txBody>
                    <a:bodyPr/>
                    <a:lstStyle/>
                    <a:p>
                      <a:pPr algn="l">
                        <a:lnSpc>
                          <a:spcPct val="107000"/>
                        </a:lnSpc>
                        <a:spcAft>
                          <a:spcPts val="0"/>
                        </a:spcAft>
                      </a:pPr>
                      <a:r>
                        <a:rPr lang="tr-TR" sz="500">
                          <a:effectLst/>
                          <a:latin typeface="Calibri"/>
                          <a:ea typeface="Calibri"/>
                          <a:cs typeface="Arial"/>
                        </a:rPr>
                        <a:t>Temel Husus: Tüketiciyi ilgilendiren konular</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6.7</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306">
                <a:tc>
                  <a:txBody>
                    <a:bodyPr/>
                    <a:lstStyle/>
                    <a:p>
                      <a:pPr marL="270510" algn="l">
                        <a:lnSpc>
                          <a:spcPct val="107000"/>
                        </a:lnSpc>
                        <a:spcAft>
                          <a:spcPts val="0"/>
                        </a:spcAft>
                      </a:pPr>
                      <a:r>
                        <a:rPr lang="tr-TR" sz="500">
                          <a:effectLst/>
                          <a:latin typeface="Calibri"/>
                          <a:ea typeface="Calibri"/>
                          <a:cs typeface="Arial"/>
                        </a:rPr>
                        <a:t>Konu 1: Adil pazarlama, doğru ve tarafsız bilgilendirme ve adil mukavele uygulamaları</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6.7.3</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2: Tüketicilerin sağlık ve güvenliğinin temin edilmesi</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6.7.4</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3: Sürdürülebilir tüketim</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6.7.5</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306">
                <a:tc>
                  <a:txBody>
                    <a:bodyPr/>
                    <a:lstStyle/>
                    <a:p>
                      <a:pPr marL="270510" algn="l">
                        <a:lnSpc>
                          <a:spcPct val="107000"/>
                        </a:lnSpc>
                        <a:spcAft>
                          <a:spcPts val="0"/>
                        </a:spcAft>
                      </a:pPr>
                      <a:r>
                        <a:rPr lang="tr-TR" sz="500">
                          <a:effectLst/>
                          <a:latin typeface="Calibri"/>
                          <a:ea typeface="Calibri"/>
                          <a:cs typeface="Arial"/>
                        </a:rPr>
                        <a:t>Konu 4: Tüketici hizmetleri, destek ve şikayet mekanizmaları, anlaşmazlıkların giderilmesi</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6.7.6</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5: Tüketici verilerinin ve mahremiyetinin korunması</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6.7.7</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6: Temel hizmetlere erişim</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6.7.8</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dirty="0">
                          <a:effectLst/>
                          <a:latin typeface="Calibri"/>
                          <a:ea typeface="Calibri"/>
                          <a:cs typeface="Arial"/>
                        </a:rPr>
                        <a:t>Konu 7: Eğitim ve farkındalık</a:t>
                      </a:r>
                      <a:endParaRPr lang="en-US" sz="500" dirty="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6.7.9</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11256">
                <a:tc>
                  <a:txBody>
                    <a:bodyPr/>
                    <a:lstStyle/>
                    <a:p>
                      <a:pPr algn="l">
                        <a:lnSpc>
                          <a:spcPct val="107000"/>
                        </a:lnSpc>
                        <a:spcAft>
                          <a:spcPts val="0"/>
                        </a:spcAft>
                      </a:pPr>
                      <a:r>
                        <a:rPr lang="tr-TR" sz="500">
                          <a:effectLst/>
                          <a:latin typeface="Calibri"/>
                          <a:ea typeface="Calibri"/>
                          <a:cs typeface="Arial"/>
                        </a:rPr>
                        <a:t>Temel Husus: Toplumsal katılım ve gelişim</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6.8</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1: Toplumsal katılım</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6.8.3</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2: Eğitim ve kültür</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6.8.4</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3: İstihdam yaratılması ve becerilerin geliştirilmesi </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6.8.5</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4: Teknolojinin geliştirilmesi ve teknolojiye erişim</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6.8.6</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3885">
                <a:tc>
                  <a:txBody>
                    <a:bodyPr/>
                    <a:lstStyle/>
                    <a:p>
                      <a:pPr marL="270510" algn="l">
                        <a:lnSpc>
                          <a:spcPct val="107000"/>
                        </a:lnSpc>
                        <a:spcAft>
                          <a:spcPts val="0"/>
                        </a:spcAft>
                      </a:pPr>
                      <a:r>
                        <a:rPr lang="tr-TR" sz="500">
                          <a:effectLst/>
                          <a:latin typeface="Calibri"/>
                          <a:ea typeface="Calibri"/>
                          <a:cs typeface="Arial"/>
                        </a:rPr>
                        <a:t>Konu 5: Refah ve gelir üretimi</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6.8.7</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a:effectLst/>
                          <a:latin typeface="Calibri"/>
                          <a:ea typeface="Calibri"/>
                          <a:cs typeface="Arial"/>
                        </a:rPr>
                        <a:t>Konu 6: Sağlık</a:t>
                      </a:r>
                      <a:endParaRPr lang="en-US" sz="50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a:effectLst/>
                          <a:latin typeface="Calibri"/>
                          <a:ea typeface="Calibri"/>
                          <a:cs typeface="Arial"/>
                        </a:rPr>
                        <a:t>6.8.8</a:t>
                      </a:r>
                      <a:endParaRPr lang="en-US" sz="50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1256">
                <a:tc>
                  <a:txBody>
                    <a:bodyPr/>
                    <a:lstStyle/>
                    <a:p>
                      <a:pPr marL="270510" algn="l">
                        <a:lnSpc>
                          <a:spcPct val="107000"/>
                        </a:lnSpc>
                        <a:spcAft>
                          <a:spcPts val="0"/>
                        </a:spcAft>
                      </a:pPr>
                      <a:r>
                        <a:rPr lang="tr-TR" sz="500" dirty="0">
                          <a:effectLst/>
                          <a:latin typeface="Calibri"/>
                          <a:ea typeface="Calibri"/>
                          <a:cs typeface="Arial"/>
                        </a:rPr>
                        <a:t>Konu 7: Sosyal yatırım</a:t>
                      </a:r>
                      <a:endParaRPr lang="en-US" sz="500" dirty="0">
                        <a:effectLst/>
                        <a:latin typeface="Calibri"/>
                        <a:ea typeface="Calibri"/>
                        <a:cs typeface="Arial"/>
                      </a:endParaRPr>
                    </a:p>
                  </a:txBody>
                  <a:tcPr marL="31168" marR="31168"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500" dirty="0">
                          <a:effectLst/>
                          <a:latin typeface="Calibri"/>
                          <a:ea typeface="Calibri"/>
                          <a:cs typeface="Arial"/>
                        </a:rPr>
                        <a:t>6.8.9</a:t>
                      </a:r>
                      <a:endParaRPr lang="en-US" sz="500" dirty="0">
                        <a:effectLst/>
                        <a:latin typeface="Calibri"/>
                        <a:ea typeface="Calibri"/>
                        <a:cs typeface="Arial"/>
                      </a:endParaRPr>
                    </a:p>
                  </a:txBody>
                  <a:tcPr marL="31168" marR="31168"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59505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1412776"/>
            <a:ext cx="7772400" cy="4683224"/>
          </a:xfrm>
        </p:spPr>
        <p:txBody>
          <a:bodyPr/>
          <a:lstStyle/>
          <a:p>
            <a:pPr marL="0" indent="0" algn="just">
              <a:buFontTx/>
              <a:buNone/>
              <a:defRPr/>
            </a:pPr>
            <a:r>
              <a:rPr lang="tr-TR" sz="2400" b="1" dirty="0" smtClean="0">
                <a:solidFill>
                  <a:schemeClr val="accent2"/>
                </a:solidFill>
                <a:latin typeface="Arial" panose="020B0604020202020204" pitchFamily="34" charset="0"/>
                <a:cs typeface="Arial" panose="020B0604020202020204" pitchFamily="34" charset="0"/>
              </a:rPr>
              <a:t>Temel konular</a:t>
            </a:r>
          </a:p>
          <a:p>
            <a:pPr algn="just">
              <a:defRPr/>
            </a:pPr>
            <a:r>
              <a:rPr lang="tr-TR" sz="2200" dirty="0" smtClean="0">
                <a:latin typeface="Arial" panose="020B0604020202020204" pitchFamily="34" charset="0"/>
                <a:cs typeface="Arial" panose="020B0604020202020204" pitchFamily="34" charset="0"/>
              </a:rPr>
              <a:t>Sizi ilgilendiren konuları tespit etmek için temel konuların tamamını inceleyiniz.</a:t>
            </a:r>
          </a:p>
          <a:p>
            <a:pPr algn="just">
              <a:defRPr/>
            </a:pPr>
            <a:r>
              <a:rPr lang="tr-TR" sz="2200" dirty="0" smtClean="0">
                <a:latin typeface="Arial" panose="020B0604020202020204" pitchFamily="34" charset="0"/>
                <a:cs typeface="Arial" panose="020B0604020202020204" pitchFamily="34" charset="0"/>
              </a:rPr>
              <a:t>Kuruluşunuzun etkilerinin boyutunu değerlendiriniz.</a:t>
            </a:r>
          </a:p>
          <a:p>
            <a:pPr algn="just">
              <a:defRPr/>
            </a:pPr>
            <a:endParaRPr lang="tr-TR" sz="2200" dirty="0" smtClean="0">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b="1" dirty="0" smtClean="0">
                <a:solidFill>
                  <a:schemeClr val="accent5">
                    <a:lumMod val="75000"/>
                  </a:schemeClr>
                </a:solidFill>
                <a:latin typeface="Arial" panose="020B0604020202020204" pitchFamily="34" charset="0"/>
                <a:cs typeface="Arial" panose="020B0604020202020204" pitchFamily="34" charset="0"/>
              </a:rPr>
              <a:t>ISO 26000 bir kontrol listesi değildir. </a:t>
            </a:r>
            <a:br>
              <a:rPr lang="tr-TR" sz="2200" b="1" dirty="0" smtClean="0">
                <a:solidFill>
                  <a:schemeClr val="accent5">
                    <a:lumMod val="75000"/>
                  </a:schemeClr>
                </a:solidFill>
                <a:latin typeface="Arial" panose="020B0604020202020204" pitchFamily="34" charset="0"/>
                <a:cs typeface="Arial" panose="020B0604020202020204" pitchFamily="34" charset="0"/>
              </a:rPr>
            </a:br>
            <a:r>
              <a:rPr lang="tr-TR" sz="2200" b="1" dirty="0" smtClean="0">
                <a:solidFill>
                  <a:schemeClr val="accent5">
                    <a:lumMod val="75000"/>
                  </a:schemeClr>
                </a:solidFill>
                <a:latin typeface="Arial" panose="020B0604020202020204" pitchFamily="34" charset="0"/>
                <a:cs typeface="Arial" panose="020B0604020202020204" pitchFamily="34" charset="0"/>
              </a:rPr>
              <a:t>Somut öneriler içermez.</a:t>
            </a:r>
          </a:p>
          <a:p>
            <a:pPr algn="just">
              <a:buFont typeface="Wingdings" panose="05000000000000000000" pitchFamily="2" charset="2"/>
              <a:buChar char="v"/>
              <a:defRPr/>
            </a:pPr>
            <a:endParaRPr lang="tr-TR" sz="2200" dirty="0" smtClean="0">
              <a:latin typeface="Arial" panose="020B0604020202020204" pitchFamily="34" charset="0"/>
              <a:cs typeface="Arial" panose="020B0604020202020204" pitchFamily="34" charset="0"/>
            </a:endParaRPr>
          </a:p>
          <a:p>
            <a:pPr algn="just">
              <a:buFont typeface="Wingdings" panose="05000000000000000000" pitchFamily="2" charset="2"/>
              <a:buChar char="v"/>
              <a:defRPr/>
            </a:pPr>
            <a:r>
              <a:rPr lang="tr-TR" sz="2200" b="1" dirty="0" smtClean="0">
                <a:solidFill>
                  <a:schemeClr val="accent5">
                    <a:lumMod val="75000"/>
                  </a:schemeClr>
                </a:solidFill>
                <a:latin typeface="Arial" panose="020B0604020202020204" pitchFamily="34" charset="0"/>
                <a:cs typeface="Arial" panose="020B0604020202020204" pitchFamily="34" charset="0"/>
              </a:rPr>
              <a:t>Herhangi bir tedbirin uygulanmasına gerek olup olmadığına veya ne tür bir tedbirin uygulanacağına kuruluşlar kendileri karar verecektir.</a:t>
            </a:r>
            <a:endParaRPr lang="tr-TR" sz="2200" b="1" dirty="0" smtClean="0">
              <a:solidFill>
                <a:schemeClr val="accent5">
                  <a:lumMod val="75000"/>
                </a:schemeClr>
              </a:solidFill>
            </a:endParaRPr>
          </a:p>
          <a:p>
            <a:endParaRPr lang="fr-CH" sz="800" dirty="0" smtClean="0">
              <a:solidFill>
                <a:srgbClr val="013A79"/>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12</a:t>
            </a:fld>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48680"/>
            <a:ext cx="1690032" cy="140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426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340768"/>
            <a:ext cx="8496944" cy="5184576"/>
          </a:xfrm>
        </p:spPr>
        <p:txBody>
          <a:bodyPr>
            <a:normAutofit/>
          </a:bodyPr>
          <a:lstStyle/>
          <a:p>
            <a:pPr marL="0" indent="0">
              <a:buFontTx/>
              <a:buNone/>
              <a:defRPr/>
            </a:pPr>
            <a:r>
              <a:rPr lang="tr-TR" sz="2400" b="1" dirty="0">
                <a:solidFill>
                  <a:schemeClr val="accent2"/>
                </a:solidFill>
                <a:latin typeface="Arial" panose="020B0604020202020204" pitchFamily="34" charset="0"/>
                <a:cs typeface="Arial" panose="020B0604020202020204" pitchFamily="34" charset="0"/>
              </a:rPr>
              <a:t> </a:t>
            </a:r>
            <a:r>
              <a:rPr lang="tr-TR" sz="2400" b="1" dirty="0" smtClean="0">
                <a:solidFill>
                  <a:schemeClr val="accent2"/>
                </a:solidFill>
                <a:latin typeface="Arial" panose="020B0604020202020204" pitchFamily="34" charset="0"/>
                <a:cs typeface="Arial" panose="020B0604020202020204" pitchFamily="34" charset="0"/>
              </a:rPr>
              <a:t>   	Sosyal sorumluluğun kuruma entegre edilmesine          	yönelik rehber niteliğinde bilgiler:</a:t>
            </a:r>
          </a:p>
          <a:p>
            <a:pPr marL="0" indent="0">
              <a:buFontTx/>
              <a:buNone/>
              <a:defRPr/>
            </a:pPr>
            <a:endParaRPr lang="en-GB" sz="2400" b="1" dirty="0">
              <a:solidFill>
                <a:schemeClr val="accent2"/>
              </a:solidFill>
              <a:latin typeface="Arial" panose="020B0604020202020204" pitchFamily="34" charset="0"/>
              <a:cs typeface="Arial" panose="020B0604020202020204" pitchFamily="34" charset="0"/>
            </a:endParaRPr>
          </a:p>
          <a:p>
            <a:pPr lvl="1" algn="just">
              <a:buFont typeface="Wingdings" pitchFamily="2" charset="2"/>
              <a:buChar char="q"/>
              <a:defRPr/>
            </a:pPr>
            <a:r>
              <a:rPr lang="tr-TR" sz="1600" dirty="0" smtClean="0">
                <a:latin typeface="Arial" panose="020B0604020202020204" pitchFamily="34" charset="0"/>
                <a:cs typeface="Arial" panose="020B0604020202020204" pitchFamily="34" charset="0"/>
              </a:rPr>
              <a:t>Gereken özen gösterilerek kuruluşun sosyal sorumluluklarının </a:t>
            </a:r>
            <a:br>
              <a:rPr lang="tr-TR" sz="1600" dirty="0" smtClean="0">
                <a:latin typeface="Arial" panose="020B0604020202020204" pitchFamily="34" charset="0"/>
                <a:cs typeface="Arial" panose="020B0604020202020204" pitchFamily="34" charset="0"/>
              </a:rPr>
            </a:br>
            <a:r>
              <a:rPr lang="tr-TR" sz="1600" dirty="0" smtClean="0">
                <a:latin typeface="Arial" panose="020B0604020202020204" pitchFamily="34" charset="0"/>
                <a:cs typeface="Arial" panose="020B0604020202020204" pitchFamily="34" charset="0"/>
              </a:rPr>
              <a:t>anlaşılması kuruluşun karar ve faaliyetlerinin toplumsal, çevresel ve </a:t>
            </a:r>
            <a:br>
              <a:rPr lang="tr-TR" sz="1600" dirty="0" smtClean="0">
                <a:latin typeface="Arial" panose="020B0604020202020204" pitchFamily="34" charset="0"/>
                <a:cs typeface="Arial" panose="020B0604020202020204" pitchFamily="34" charset="0"/>
              </a:rPr>
            </a:br>
            <a:r>
              <a:rPr lang="tr-TR" sz="1600" dirty="0" smtClean="0">
                <a:latin typeface="Arial" panose="020B0604020202020204" pitchFamily="34" charset="0"/>
                <a:cs typeface="Arial" panose="020B0604020202020204" pitchFamily="34" charset="0"/>
              </a:rPr>
              <a:t>ekonomik düzeyde yaptığı veya yapabileceği olumsuz etkilerin bertaraf edilmesi veya en aza indirgenmesini sağlamak için bu </a:t>
            </a:r>
            <a:r>
              <a:rPr lang="tr-TR" sz="1600" b="1" dirty="0" smtClean="0">
                <a:solidFill>
                  <a:schemeClr val="accent5">
                    <a:lumMod val="75000"/>
                  </a:schemeClr>
                </a:solidFill>
                <a:latin typeface="Arial" panose="020B0604020202020204" pitchFamily="34" charset="0"/>
                <a:cs typeface="Arial" panose="020B0604020202020204" pitchFamily="34" charset="0"/>
              </a:rPr>
              <a:t>etkilerin belirlenmesi</a:t>
            </a:r>
            <a:r>
              <a:rPr lang="tr-TR" sz="1600" dirty="0" smtClean="0">
                <a:latin typeface="Arial" panose="020B0604020202020204" pitchFamily="34" charset="0"/>
                <a:cs typeface="Arial" panose="020B0604020202020204" pitchFamily="34" charset="0"/>
              </a:rPr>
              <a:t>.</a:t>
            </a:r>
            <a:br>
              <a:rPr lang="tr-TR" sz="1600" dirty="0" smtClean="0">
                <a:latin typeface="Arial" panose="020B0604020202020204" pitchFamily="34" charset="0"/>
                <a:cs typeface="Arial" panose="020B0604020202020204" pitchFamily="34" charset="0"/>
              </a:rPr>
            </a:br>
            <a:endParaRPr lang="tr-TR" sz="1600" dirty="0" smtClean="0">
              <a:latin typeface="Arial" panose="020B0604020202020204" pitchFamily="34" charset="0"/>
              <a:cs typeface="Arial" panose="020B0604020202020204" pitchFamily="34" charset="0"/>
            </a:endParaRPr>
          </a:p>
          <a:p>
            <a:pPr lvl="1" algn="just">
              <a:buFont typeface="Wingdings" pitchFamily="2" charset="2"/>
              <a:buChar char="q"/>
              <a:defRPr/>
            </a:pPr>
            <a:r>
              <a:rPr lang="tr-TR" sz="1600" dirty="0" smtClean="0">
                <a:latin typeface="Arial" panose="020B0604020202020204" pitchFamily="34" charset="0"/>
                <a:cs typeface="Arial" panose="020B0604020202020204" pitchFamily="34" charset="0"/>
              </a:rPr>
              <a:t>Temel konu ve sorunların kurum için ne derecede önem taşıdığının ve bunların boyutunun </a:t>
            </a:r>
            <a:r>
              <a:rPr lang="tr-TR" sz="1600" b="1" dirty="0" smtClean="0">
                <a:solidFill>
                  <a:schemeClr val="accent5">
                    <a:lumMod val="75000"/>
                  </a:schemeClr>
                </a:solidFill>
                <a:latin typeface="Arial" panose="020B0604020202020204" pitchFamily="34" charset="0"/>
                <a:cs typeface="Arial" panose="020B0604020202020204" pitchFamily="34" charset="0"/>
              </a:rPr>
              <a:t>tespit edilmesi</a:t>
            </a:r>
            <a:r>
              <a:rPr lang="tr-TR" sz="1600" dirty="0" smtClean="0">
                <a:latin typeface="Arial" panose="020B0604020202020204" pitchFamily="34" charset="0"/>
                <a:cs typeface="Arial" panose="020B0604020202020204" pitchFamily="34" charset="0"/>
              </a:rPr>
              <a:t>.</a:t>
            </a: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13</a:t>
            </a:fld>
            <a:endParaRPr lang="fr-F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365104"/>
            <a:ext cx="28575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273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1" algn="just">
              <a:buFont typeface="Wingdings" pitchFamily="2" charset="2"/>
              <a:buChar char="q"/>
              <a:defRPr/>
            </a:pPr>
            <a:r>
              <a:rPr lang="tr-TR" sz="2400" dirty="0">
                <a:latin typeface="Arial" panose="020B0604020202020204" pitchFamily="34" charset="0"/>
                <a:cs typeface="Arial" panose="020B0604020202020204" pitchFamily="34" charset="0"/>
              </a:rPr>
              <a:t>Kurumun </a:t>
            </a:r>
            <a:r>
              <a:rPr lang="tr-TR" sz="2400" b="1" dirty="0">
                <a:solidFill>
                  <a:schemeClr val="accent5">
                    <a:lumMod val="75000"/>
                  </a:schemeClr>
                </a:solidFill>
                <a:latin typeface="Arial" panose="020B0604020202020204" pitchFamily="34" charset="0"/>
                <a:cs typeface="Arial" panose="020B0604020202020204" pitchFamily="34" charset="0"/>
              </a:rPr>
              <a:t>tesir alanları</a:t>
            </a:r>
            <a:r>
              <a:rPr lang="tr-TR" sz="2400" dirty="0">
                <a:latin typeface="Arial" panose="020B0604020202020204" pitchFamily="34" charset="0"/>
                <a:cs typeface="Arial" panose="020B0604020202020204" pitchFamily="34" charset="0"/>
              </a:rPr>
              <a:t>nın değerlendirilmesi ve bu alanlarda gereken tesirin hayata </a:t>
            </a:r>
            <a:r>
              <a:rPr lang="tr-TR" sz="2400" dirty="0" smtClean="0">
                <a:latin typeface="Arial" panose="020B0604020202020204" pitchFamily="34" charset="0"/>
                <a:cs typeface="Arial" panose="020B0604020202020204" pitchFamily="34" charset="0"/>
              </a:rPr>
              <a:t>geçirilmesi.</a:t>
            </a:r>
            <a:br>
              <a:rPr lang="tr-TR" sz="2400" dirty="0" smtClean="0">
                <a:latin typeface="Arial" panose="020B0604020202020204" pitchFamily="34" charset="0"/>
                <a:cs typeface="Arial" panose="020B0604020202020204" pitchFamily="34" charset="0"/>
              </a:rPr>
            </a:br>
            <a:endParaRPr lang="tr-TR" sz="2400" dirty="0" smtClean="0">
              <a:latin typeface="Arial" panose="020B0604020202020204" pitchFamily="34" charset="0"/>
              <a:cs typeface="Arial" panose="020B0604020202020204" pitchFamily="34" charset="0"/>
            </a:endParaRPr>
          </a:p>
          <a:p>
            <a:pPr lvl="1">
              <a:buFont typeface="Wingdings" pitchFamily="2" charset="2"/>
              <a:buChar char="q"/>
              <a:defRPr/>
            </a:pPr>
            <a:r>
              <a:rPr lang="tr-TR" sz="2400" dirty="0" smtClean="0">
                <a:latin typeface="Arial" panose="020B0604020202020204" pitchFamily="34" charset="0"/>
                <a:cs typeface="Arial" panose="020B0604020202020204" pitchFamily="34" charset="0"/>
              </a:rPr>
              <a:t>Sorunların </a:t>
            </a:r>
            <a:r>
              <a:rPr lang="tr-TR" sz="2400" dirty="0">
                <a:latin typeface="Arial" panose="020B0604020202020204" pitchFamily="34" charset="0"/>
                <a:cs typeface="Arial" panose="020B0604020202020204" pitchFamily="34" charset="0"/>
              </a:rPr>
              <a:t>çözümüne yönelik adımlar atarken </a:t>
            </a:r>
            <a:r>
              <a:rPr lang="tr-TR" sz="2400" b="1" dirty="0" smtClean="0">
                <a:solidFill>
                  <a:schemeClr val="accent5">
                    <a:lumMod val="75000"/>
                  </a:schemeClr>
                </a:solidFill>
                <a:latin typeface="Arial" panose="020B0604020202020204" pitchFamily="34" charset="0"/>
                <a:cs typeface="Arial" panose="020B0604020202020204" pitchFamily="34" charset="0"/>
              </a:rPr>
              <a:t>öncelikler</a:t>
            </a:r>
            <a:r>
              <a:rPr lang="tr-TR" sz="2400" dirty="0" smtClean="0">
                <a:latin typeface="Arial" panose="020B0604020202020204" pitchFamily="34" charset="0"/>
                <a:cs typeface="Arial" panose="020B0604020202020204" pitchFamily="34" charset="0"/>
              </a:rPr>
              <a:t>in belirlenmesi.</a:t>
            </a:r>
            <a:br>
              <a:rPr lang="tr-TR" sz="2400" dirty="0" smtClean="0">
                <a:latin typeface="Arial" panose="020B0604020202020204" pitchFamily="34" charset="0"/>
                <a:cs typeface="Arial" panose="020B0604020202020204" pitchFamily="34" charset="0"/>
              </a:rPr>
            </a:br>
            <a:endParaRPr lang="tr-TR" sz="2400" dirty="0" smtClean="0">
              <a:latin typeface="Arial" panose="020B0604020202020204" pitchFamily="34" charset="0"/>
              <a:cs typeface="Arial" panose="020B0604020202020204" pitchFamily="34" charset="0"/>
            </a:endParaRPr>
          </a:p>
          <a:p>
            <a:pPr lvl="1" algn="just">
              <a:buFont typeface="Wingdings" pitchFamily="2" charset="2"/>
              <a:buChar char="q"/>
              <a:defRPr/>
            </a:pPr>
            <a:r>
              <a:rPr lang="tr-TR" sz="2400" b="1" dirty="0" smtClean="0">
                <a:solidFill>
                  <a:schemeClr val="accent5">
                    <a:lumMod val="75000"/>
                  </a:schemeClr>
                </a:solidFill>
                <a:latin typeface="Arial" panose="020B0604020202020204" pitchFamily="34" charset="0"/>
                <a:cs typeface="Arial" panose="020B0604020202020204" pitchFamily="34" charset="0"/>
              </a:rPr>
              <a:t>Farkındalık </a:t>
            </a:r>
            <a:r>
              <a:rPr lang="tr-TR" sz="2400" b="1" dirty="0">
                <a:solidFill>
                  <a:schemeClr val="accent5">
                    <a:lumMod val="75000"/>
                  </a:schemeClr>
                </a:solidFill>
                <a:latin typeface="Arial" panose="020B0604020202020204" pitchFamily="34" charset="0"/>
                <a:cs typeface="Arial" panose="020B0604020202020204" pitchFamily="34" charset="0"/>
              </a:rPr>
              <a:t>yaratılması </a:t>
            </a:r>
            <a:r>
              <a:rPr lang="tr-TR" sz="2400" dirty="0">
                <a:latin typeface="Arial" panose="020B0604020202020204" pitchFamily="34" charset="0"/>
                <a:cs typeface="Arial" panose="020B0604020202020204" pitchFamily="34" charset="0"/>
              </a:rPr>
              <a:t>ve Sosyal Sorumluluğa ilişkin </a:t>
            </a:r>
            <a:r>
              <a:rPr lang="tr-TR" sz="2400" b="1" dirty="0">
                <a:solidFill>
                  <a:schemeClr val="accent5">
                    <a:lumMod val="75000"/>
                  </a:schemeClr>
                </a:solidFill>
                <a:latin typeface="Arial" panose="020B0604020202020204" pitchFamily="34" charset="0"/>
                <a:cs typeface="Arial" panose="020B0604020202020204" pitchFamily="34" charset="0"/>
              </a:rPr>
              <a:t>kapasitenin güçlendirilmesi</a:t>
            </a:r>
            <a:r>
              <a:rPr lang="tr-TR" sz="2400" dirty="0">
                <a:latin typeface="Arial" panose="020B0604020202020204" pitchFamily="34" charset="0"/>
                <a:cs typeface="Arial" panose="020B0604020202020204" pitchFamily="34" charset="0"/>
              </a:rPr>
              <a:t>.</a:t>
            </a:r>
          </a:p>
          <a:p>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6250" y="4797152"/>
            <a:ext cx="2747797"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69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56792"/>
            <a:ext cx="7772400" cy="4539208"/>
          </a:xfrm>
        </p:spPr>
        <p:txBody>
          <a:bodyPr/>
          <a:lstStyle/>
          <a:p>
            <a:pPr lvl="1">
              <a:buFont typeface="Wingdings" pitchFamily="2" charset="2"/>
              <a:buChar char="q"/>
            </a:pPr>
            <a:r>
              <a:rPr lang="tr-TR" altLang="fr-FR" sz="2000" dirty="0" smtClean="0">
                <a:latin typeface="Arial" charset="0"/>
                <a:cs typeface="Arial" charset="0"/>
              </a:rPr>
              <a:t>Kuruluşun yönetişim, sistem ve usullerinin </a:t>
            </a:r>
            <a:r>
              <a:rPr lang="tr-TR" altLang="fr-FR" sz="2000" b="1" dirty="0" smtClean="0">
                <a:solidFill>
                  <a:schemeClr val="accent5">
                    <a:lumMod val="75000"/>
                  </a:schemeClr>
                </a:solidFill>
                <a:latin typeface="Arial" charset="0"/>
                <a:cs typeface="Arial" charset="0"/>
              </a:rPr>
              <a:t>sosyal sorumluluk bilincini içselleştirmesi</a:t>
            </a:r>
            <a:r>
              <a:rPr lang="tr-TR" altLang="fr-FR" sz="2000" dirty="0" smtClean="0">
                <a:latin typeface="Arial" charset="0"/>
                <a:cs typeface="Arial" charset="0"/>
              </a:rPr>
              <a:t>nin sağlanması.</a:t>
            </a:r>
            <a:br>
              <a:rPr lang="tr-TR" altLang="fr-FR" sz="2000" dirty="0" smtClean="0">
                <a:latin typeface="Arial" charset="0"/>
                <a:cs typeface="Arial" charset="0"/>
              </a:rPr>
            </a:br>
            <a:endParaRPr lang="tr-TR" altLang="fr-FR" sz="2000" dirty="0" smtClean="0">
              <a:latin typeface="Arial" charset="0"/>
              <a:cs typeface="Arial" charset="0"/>
            </a:endParaRPr>
          </a:p>
          <a:p>
            <a:pPr lvl="1">
              <a:buFont typeface="Wingdings" pitchFamily="2" charset="2"/>
              <a:buChar char="q"/>
            </a:pPr>
            <a:r>
              <a:rPr lang="tr-TR" altLang="fr-FR" sz="2000" dirty="0" smtClean="0">
                <a:latin typeface="Arial" charset="0"/>
                <a:cs typeface="Arial" charset="0"/>
              </a:rPr>
              <a:t>Sosyal Sorumluluk konusunda </a:t>
            </a:r>
            <a:r>
              <a:rPr lang="tr-TR" altLang="fr-FR" sz="2000" b="1" dirty="0" smtClean="0">
                <a:solidFill>
                  <a:schemeClr val="accent5">
                    <a:lumMod val="75000"/>
                  </a:schemeClr>
                </a:solidFill>
                <a:latin typeface="Arial" charset="0"/>
                <a:cs typeface="Arial" charset="0"/>
              </a:rPr>
              <a:t>iletişim</a:t>
            </a:r>
            <a:r>
              <a:rPr lang="tr-TR" altLang="fr-FR" sz="2000" dirty="0" smtClean="0">
                <a:latin typeface="Arial" charset="0"/>
                <a:cs typeface="Arial" charset="0"/>
              </a:rPr>
              <a:t> kurulması.</a:t>
            </a:r>
            <a:br>
              <a:rPr lang="tr-TR" altLang="fr-FR" sz="2000" dirty="0" smtClean="0">
                <a:latin typeface="Arial" charset="0"/>
                <a:cs typeface="Arial" charset="0"/>
              </a:rPr>
            </a:br>
            <a:endParaRPr lang="tr-TR" altLang="fr-FR" sz="2000" dirty="0" smtClean="0">
              <a:latin typeface="Arial" charset="0"/>
              <a:cs typeface="Arial" charset="0"/>
            </a:endParaRPr>
          </a:p>
          <a:p>
            <a:pPr lvl="1">
              <a:buFont typeface="Wingdings" pitchFamily="2" charset="2"/>
              <a:buChar char="q"/>
            </a:pPr>
            <a:r>
              <a:rPr lang="tr-TR" altLang="fr-FR" sz="2000" dirty="0" smtClean="0">
                <a:latin typeface="Arial" charset="0"/>
                <a:cs typeface="Arial" charset="0"/>
              </a:rPr>
              <a:t>Kuruluş ile paydaşları arasındaki uyuşmazlık ve </a:t>
            </a:r>
            <a:r>
              <a:rPr lang="tr-TR" altLang="fr-FR" sz="2000" b="1" dirty="0" smtClean="0">
                <a:solidFill>
                  <a:schemeClr val="accent5">
                    <a:lumMod val="75000"/>
                  </a:schemeClr>
                </a:solidFill>
                <a:latin typeface="Arial" charset="0"/>
                <a:cs typeface="Arial" charset="0"/>
              </a:rPr>
              <a:t>anlaşmazlıkların çözüme kavuşturulması</a:t>
            </a:r>
            <a:r>
              <a:rPr lang="tr-TR" altLang="fr-FR" sz="2000" dirty="0" smtClean="0">
                <a:latin typeface="Arial" charset="0"/>
                <a:cs typeface="Arial" charset="0"/>
              </a:rPr>
              <a:t>.</a:t>
            </a:r>
            <a:br>
              <a:rPr lang="tr-TR" altLang="fr-FR" sz="2000" dirty="0" smtClean="0">
                <a:latin typeface="Arial" charset="0"/>
                <a:cs typeface="Arial" charset="0"/>
              </a:rPr>
            </a:br>
            <a:endParaRPr lang="tr-TR" altLang="fr-FR" sz="2000" dirty="0" smtClean="0">
              <a:latin typeface="Arial" charset="0"/>
              <a:cs typeface="Arial" charset="0"/>
            </a:endParaRPr>
          </a:p>
          <a:p>
            <a:pPr lvl="1">
              <a:buFont typeface="Wingdings" pitchFamily="2" charset="2"/>
              <a:buChar char="q"/>
            </a:pPr>
            <a:r>
              <a:rPr lang="tr-TR" altLang="fr-FR" sz="2000" dirty="0" smtClean="0">
                <a:latin typeface="Arial" charset="0"/>
                <a:cs typeface="Arial" charset="0"/>
              </a:rPr>
              <a:t>Kuruluşun sosyal sorumluluk alanındaki faaliyet ve uygulamalarının </a:t>
            </a:r>
            <a:r>
              <a:rPr lang="tr-TR" altLang="fr-FR" sz="2000" b="1" dirty="0" smtClean="0">
                <a:solidFill>
                  <a:schemeClr val="accent5">
                    <a:lumMod val="75000"/>
                  </a:schemeClr>
                </a:solidFill>
                <a:latin typeface="Arial" charset="0"/>
                <a:cs typeface="Arial" charset="0"/>
              </a:rPr>
              <a:t>gözden geçirilmesi ve iyileştirilmesi</a:t>
            </a:r>
            <a:r>
              <a:rPr lang="tr-TR" altLang="fr-FR" sz="2000" dirty="0" smtClean="0">
                <a:latin typeface="Arial" charset="0"/>
                <a:cs typeface="Arial" charset="0"/>
              </a:rPr>
              <a:t>.</a:t>
            </a:r>
            <a:endParaRPr lang="tr-TR" altLang="fr-FR" sz="20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E1AB5DD0-3E2D-4BB3-9236-2D3BA3B3CBC1}" type="slidenum">
              <a:rPr lang="fr-FR" smtClean="0"/>
              <a:pPr>
                <a:defRPr/>
              </a:pPr>
              <a:t>15</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88640"/>
            <a:ext cx="1768014" cy="176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703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4"/>
          <p:cNvSpPr>
            <a:spLocks noGrp="1"/>
          </p:cNvSpPr>
          <p:nvPr>
            <p:ph type="sldNum" sz="quarter" idx="12"/>
          </p:nvPr>
        </p:nvSpPr>
        <p:spPr>
          <a:noFill/>
        </p:spPr>
        <p:txBody>
          <a:bodyPr/>
          <a:lstStyle/>
          <a:p>
            <a:fld id="{AEF9CBEA-40D8-47A1-88EC-25970B8CE917}" type="slidenum">
              <a:rPr lang="fr-FR" smtClean="0"/>
              <a:pPr/>
              <a:t>16</a:t>
            </a:fld>
            <a:endParaRPr lang="fr-FR" smtClean="0"/>
          </a:p>
        </p:txBody>
      </p:sp>
      <p:sp>
        <p:nvSpPr>
          <p:cNvPr id="5123" name="Espace réservé du contenu 6"/>
          <p:cNvSpPr>
            <a:spLocks noGrp="1"/>
          </p:cNvSpPr>
          <p:nvPr>
            <p:ph sz="half" idx="1"/>
          </p:nvPr>
        </p:nvSpPr>
        <p:spPr>
          <a:xfrm>
            <a:off x="611560" y="1412776"/>
            <a:ext cx="8352928" cy="5160045"/>
          </a:xfrm>
        </p:spPr>
        <p:txBody>
          <a:bodyPr/>
          <a:lstStyle/>
          <a:p>
            <a:pPr marL="0" indent="0" algn="just">
              <a:buFontTx/>
              <a:buNone/>
              <a:defRPr/>
            </a:pPr>
            <a:r>
              <a:rPr lang="tr-TR" sz="2400" b="1" dirty="0" smtClean="0">
                <a:solidFill>
                  <a:schemeClr val="accent2"/>
                </a:solidFill>
                <a:latin typeface="Arial" panose="020B0604020202020204" pitchFamily="34" charset="0"/>
                <a:cs typeface="Arial" panose="020B0604020202020204" pitchFamily="34" charset="0"/>
              </a:rPr>
              <a:t>	ISO 26000’in avantajları nelerdir? </a:t>
            </a:r>
          </a:p>
          <a:p>
            <a:pPr marL="0" indent="0" algn="just">
              <a:buFontTx/>
              <a:buNone/>
              <a:defRPr/>
            </a:pPr>
            <a:endParaRPr lang="tr-TR" sz="2400" b="1" dirty="0" smtClean="0">
              <a:solidFill>
                <a:schemeClr val="accent2"/>
              </a:solidFill>
              <a:latin typeface="Arial" panose="020B0604020202020204" pitchFamily="34" charset="0"/>
              <a:cs typeface="Arial" panose="020B0604020202020204" pitchFamily="34" charset="0"/>
            </a:endParaRPr>
          </a:p>
          <a:p>
            <a:pPr lvl="1">
              <a:defRPr/>
            </a:pPr>
            <a:r>
              <a:rPr lang="tr-TR" sz="1800" dirty="0" smtClean="0">
                <a:latin typeface="Arial" panose="020B0604020202020204" pitchFamily="34" charset="0"/>
                <a:cs typeface="Arial" panose="020B0604020202020204" pitchFamily="34" charset="0"/>
              </a:rPr>
              <a:t>Geçerliliği kabul edilen uluslararası araçların da öngördüğü şekilde, sosyal sorumluluğa ilişkin unsurlar konusunda </a:t>
            </a:r>
            <a:r>
              <a:rPr lang="tr-TR" sz="1800" b="1" dirty="0" smtClean="0">
                <a:solidFill>
                  <a:schemeClr val="accent5">
                    <a:lumMod val="75000"/>
                  </a:schemeClr>
                </a:solidFill>
                <a:latin typeface="Arial" panose="020B0604020202020204" pitchFamily="34" charset="0"/>
                <a:cs typeface="Arial" panose="020B0604020202020204" pitchFamily="34" charset="0"/>
              </a:rPr>
              <a:t>geniş bir uluslararası mutabakat</a:t>
            </a:r>
            <a:r>
              <a:rPr lang="tr-TR" sz="1800" dirty="0" smtClean="0">
                <a:latin typeface="Arial" panose="020B0604020202020204" pitchFamily="34" charset="0"/>
                <a:cs typeface="Arial" panose="020B0604020202020204" pitchFamily="34" charset="0"/>
              </a:rPr>
              <a:t>ı yansıtmaktadır; </a:t>
            </a:r>
            <a:br>
              <a:rPr lang="tr-TR" sz="1800" dirty="0" smtClean="0">
                <a:latin typeface="Arial" panose="020B0604020202020204" pitchFamily="34" charset="0"/>
                <a:cs typeface="Arial" panose="020B0604020202020204" pitchFamily="34" charset="0"/>
              </a:rPr>
            </a:br>
            <a:endParaRPr lang="tr-TR" sz="1800" dirty="0" smtClean="0">
              <a:latin typeface="Arial" panose="020B0604020202020204" pitchFamily="34" charset="0"/>
              <a:cs typeface="Arial" panose="020B0604020202020204" pitchFamily="34" charset="0"/>
            </a:endParaRPr>
          </a:p>
          <a:p>
            <a:pPr lvl="1">
              <a:defRPr/>
            </a:pPr>
            <a:r>
              <a:rPr lang="tr-TR" sz="1800" dirty="0" smtClean="0">
                <a:latin typeface="Arial" panose="020B0604020202020204" pitchFamily="34" charset="0"/>
                <a:cs typeface="Arial" panose="020B0604020202020204" pitchFamily="34" charset="0"/>
              </a:rPr>
              <a:t>Bu özelliğiyle, sosyal sorumluluk konusundaki küresel tartışmalar için de </a:t>
            </a:r>
            <a:r>
              <a:rPr lang="tr-TR" sz="1800" b="1" dirty="0" smtClean="0">
                <a:solidFill>
                  <a:schemeClr val="accent5">
                    <a:lumMod val="75000"/>
                  </a:schemeClr>
                </a:solidFill>
                <a:latin typeface="Arial" panose="020B0604020202020204" pitchFamily="34" charset="0"/>
                <a:cs typeface="Arial" panose="020B0604020202020204" pitchFamily="34" charset="0"/>
              </a:rPr>
              <a:t>iyi bir temel </a:t>
            </a:r>
            <a:r>
              <a:rPr lang="tr-TR" sz="1800" dirty="0" smtClean="0">
                <a:latin typeface="Arial" panose="020B0604020202020204" pitchFamily="34" charset="0"/>
                <a:cs typeface="Arial" panose="020B0604020202020204" pitchFamily="34" charset="0"/>
              </a:rPr>
              <a:t>teşkil etmektedir; </a:t>
            </a:r>
            <a:br>
              <a:rPr lang="tr-TR" sz="1800" dirty="0" smtClean="0">
                <a:latin typeface="Arial" panose="020B0604020202020204" pitchFamily="34" charset="0"/>
                <a:cs typeface="Arial" panose="020B0604020202020204" pitchFamily="34" charset="0"/>
              </a:rPr>
            </a:br>
            <a:endParaRPr lang="tr-TR" sz="1800" dirty="0" smtClean="0">
              <a:latin typeface="Arial" panose="020B0604020202020204" pitchFamily="34" charset="0"/>
              <a:cs typeface="Arial" panose="020B0604020202020204" pitchFamily="34" charset="0"/>
            </a:endParaRPr>
          </a:p>
          <a:p>
            <a:pPr lvl="1">
              <a:defRPr/>
            </a:pPr>
            <a:r>
              <a:rPr lang="tr-TR" sz="1800" dirty="0" smtClean="0">
                <a:latin typeface="Arial" panose="020B0604020202020204" pitchFamily="34" charset="0"/>
                <a:cs typeface="Arial" panose="020B0604020202020204" pitchFamily="34" charset="0"/>
              </a:rPr>
              <a:t>Sosyal sorumluluk alanında atılacak adımlar için de faydalı bir </a:t>
            </a:r>
            <a:r>
              <a:rPr lang="tr-TR" sz="1800" b="1" dirty="0" smtClean="0">
                <a:solidFill>
                  <a:schemeClr val="accent5">
                    <a:lumMod val="75000"/>
                  </a:schemeClr>
                </a:solidFill>
                <a:latin typeface="Arial" panose="020B0604020202020204" pitchFamily="34" charset="0"/>
                <a:cs typeface="Arial" panose="020B0604020202020204" pitchFamily="34" charset="0"/>
              </a:rPr>
              <a:t>başlangıç</a:t>
            </a:r>
            <a:r>
              <a:rPr lang="tr-TR" sz="1800" dirty="0" smtClean="0">
                <a:latin typeface="Arial" panose="020B0604020202020204" pitchFamily="34" charset="0"/>
                <a:cs typeface="Arial" panose="020B0604020202020204" pitchFamily="34" charset="0"/>
              </a:rPr>
              <a:t> noktası görevi görmektedir; </a:t>
            </a:r>
          </a:p>
          <a:p>
            <a:pPr algn="just"/>
            <a:endParaRPr lang="en-GB" sz="800" dirty="0" smtClean="0">
              <a:solidFill>
                <a:srgbClr val="013A79"/>
              </a:solidFill>
              <a:latin typeface="Arial" charset="0"/>
              <a:cs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962665"/>
            <a:ext cx="5177412" cy="176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085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11560" y="1600200"/>
            <a:ext cx="8075240" cy="4525963"/>
          </a:xfrm>
        </p:spPr>
        <p:txBody>
          <a:bodyPr>
            <a:normAutofit/>
          </a:bodyPr>
          <a:lstStyle/>
          <a:p>
            <a:pPr lvl="1">
              <a:defRPr/>
            </a:pPr>
            <a:r>
              <a:rPr lang="tr-TR" sz="2000" dirty="0">
                <a:latin typeface="Arial" panose="020B0604020202020204" pitchFamily="34" charset="0"/>
                <a:cs typeface="Arial" panose="020B0604020202020204" pitchFamily="34" charset="0"/>
              </a:rPr>
              <a:t>Paydaşlarda </a:t>
            </a:r>
            <a:r>
              <a:rPr lang="tr-TR" sz="2000" b="1" dirty="0">
                <a:solidFill>
                  <a:schemeClr val="accent5">
                    <a:lumMod val="75000"/>
                  </a:schemeClr>
                </a:solidFill>
                <a:latin typeface="Arial" panose="020B0604020202020204" pitchFamily="34" charset="0"/>
                <a:cs typeface="Arial" panose="020B0604020202020204" pitchFamily="34" charset="0"/>
              </a:rPr>
              <a:t>diyalog</a:t>
            </a:r>
            <a:r>
              <a:rPr lang="tr-TR" sz="2000" dirty="0">
                <a:latin typeface="Arial" panose="020B0604020202020204" pitchFamily="34" charset="0"/>
                <a:cs typeface="Arial" panose="020B0604020202020204" pitchFamily="34" charset="0"/>
              </a:rPr>
              <a:t> kurulması ve diğer </a:t>
            </a:r>
            <a:r>
              <a:rPr lang="tr-TR" sz="2000" dirty="0" smtClean="0">
                <a:latin typeface="Arial" panose="020B0604020202020204" pitchFamily="34" charset="0"/>
                <a:cs typeface="Arial" panose="020B0604020202020204" pitchFamily="34" charset="0"/>
              </a:rPr>
              <a:t>tartışmalarda </a:t>
            </a:r>
            <a:r>
              <a:rPr lang="tr-TR" sz="2000" b="1" dirty="0">
                <a:solidFill>
                  <a:schemeClr val="accent5">
                    <a:lumMod val="75000"/>
                  </a:schemeClr>
                </a:solidFill>
                <a:latin typeface="Arial" panose="020B0604020202020204" pitchFamily="34" charset="0"/>
                <a:cs typeface="Arial" panose="020B0604020202020204" pitchFamily="34" charset="0"/>
              </a:rPr>
              <a:t>söz sahibi olunması</a:t>
            </a:r>
            <a:r>
              <a:rPr lang="tr-TR" sz="2000" dirty="0">
                <a:latin typeface="Arial" panose="020B0604020202020204" pitchFamily="34" charset="0"/>
                <a:cs typeface="Arial" panose="020B0604020202020204" pitchFamily="34" charset="0"/>
              </a:rPr>
              <a:t> açısından sağlam bir dayanak teşkil etmektedir; </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endParaRPr lang="tr-TR" sz="2000" dirty="0">
              <a:latin typeface="Arial" panose="020B0604020202020204" pitchFamily="34" charset="0"/>
              <a:cs typeface="Arial" panose="020B0604020202020204" pitchFamily="34" charset="0"/>
            </a:endParaRPr>
          </a:p>
          <a:p>
            <a:pPr lvl="1">
              <a:defRPr/>
            </a:pPr>
            <a:r>
              <a:rPr lang="tr-TR" sz="2000" b="1" dirty="0">
                <a:solidFill>
                  <a:schemeClr val="accent5">
                    <a:lumMod val="75000"/>
                  </a:schemeClr>
                </a:solidFill>
                <a:latin typeface="Arial" panose="020B0604020202020204" pitchFamily="34" charset="0"/>
                <a:cs typeface="Arial" panose="020B0604020202020204" pitchFamily="34" charset="0"/>
              </a:rPr>
              <a:t>Kullanım konusunda kuruluşları serbest bırakmaktadır</a:t>
            </a:r>
            <a:r>
              <a:rPr lang="tr-TR" sz="2000" dirty="0">
                <a:latin typeface="Arial" panose="020B0604020202020204" pitchFamily="34" charset="0"/>
                <a:cs typeface="Arial" panose="020B0604020202020204" pitchFamily="34" charset="0"/>
              </a:rPr>
              <a:t>: kullanıcıların sosyal sorumluluk politikaları ve uygulamalarında değişiklik yapmak istemeleri halinde, sunulan rehberlikten </a:t>
            </a:r>
            <a:r>
              <a:rPr lang="tr-TR" sz="2000" b="1" dirty="0">
                <a:solidFill>
                  <a:schemeClr val="accent5">
                    <a:lumMod val="75000"/>
                  </a:schemeClr>
                </a:solidFill>
                <a:latin typeface="Arial" panose="020B0604020202020204" pitchFamily="34" charset="0"/>
                <a:cs typeface="Arial" panose="020B0604020202020204" pitchFamily="34" charset="0"/>
              </a:rPr>
              <a:t>istedikleri ölçüde </a:t>
            </a:r>
            <a:r>
              <a:rPr lang="tr-TR" sz="2000" dirty="0">
                <a:latin typeface="Arial" panose="020B0604020202020204" pitchFamily="34" charset="0"/>
                <a:cs typeface="Arial" panose="020B0604020202020204" pitchFamily="34" charset="0"/>
              </a:rPr>
              <a:t>faydalanmaları mümkündür. </a:t>
            </a:r>
          </a:p>
          <a:p>
            <a:endParaRPr lang="tr-T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437112"/>
            <a:ext cx="2558922" cy="192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006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4"/>
          <p:cNvSpPr>
            <a:spLocks noGrp="1"/>
          </p:cNvSpPr>
          <p:nvPr>
            <p:ph type="sldNum" sz="quarter" idx="12"/>
          </p:nvPr>
        </p:nvSpPr>
        <p:spPr>
          <a:noFill/>
        </p:spPr>
        <p:txBody>
          <a:bodyPr/>
          <a:lstStyle/>
          <a:p>
            <a:fld id="{F3A52558-2415-4DD8-A621-C32A5FB6A82D}" type="slidenum">
              <a:rPr lang="fr-FR" smtClean="0"/>
              <a:pPr/>
              <a:t>18</a:t>
            </a:fld>
            <a:endParaRPr lang="fr-FR" smtClean="0"/>
          </a:p>
        </p:txBody>
      </p:sp>
      <p:sp>
        <p:nvSpPr>
          <p:cNvPr id="6147" name="Espace réservé du contenu 5"/>
          <p:cNvSpPr>
            <a:spLocks noGrp="1"/>
          </p:cNvSpPr>
          <p:nvPr>
            <p:ph sz="half" idx="1"/>
          </p:nvPr>
        </p:nvSpPr>
        <p:spPr>
          <a:xfrm>
            <a:off x="323528" y="1412776"/>
            <a:ext cx="8496944" cy="5184576"/>
          </a:xfrm>
        </p:spPr>
        <p:txBody>
          <a:bodyPr/>
          <a:lstStyle/>
          <a:p>
            <a:pPr marL="0" indent="0">
              <a:buFontTx/>
              <a:buNone/>
              <a:defRPr/>
            </a:pPr>
            <a:r>
              <a:rPr lang="tr-TR" sz="2400" b="1" dirty="0" smtClean="0">
                <a:solidFill>
                  <a:schemeClr val="accent2"/>
                </a:solidFill>
                <a:latin typeface="Arial" panose="020B0604020202020204" pitchFamily="34" charset="0"/>
                <a:cs typeface="Arial" panose="020B0604020202020204" pitchFamily="34" charset="0"/>
              </a:rPr>
              <a:t>	</a:t>
            </a:r>
            <a:r>
              <a:rPr lang="en-GB" sz="2400" b="1" dirty="0" smtClean="0">
                <a:solidFill>
                  <a:schemeClr val="accent2"/>
                </a:solidFill>
                <a:latin typeface="Arial" panose="020B0604020202020204" pitchFamily="34" charset="0"/>
                <a:cs typeface="Arial" panose="020B0604020202020204" pitchFamily="34" charset="0"/>
              </a:rPr>
              <a:t>ISO 26000</a:t>
            </a:r>
            <a:r>
              <a:rPr lang="tr-TR" sz="2400" b="1" dirty="0" smtClean="0">
                <a:solidFill>
                  <a:schemeClr val="accent2"/>
                </a:solidFill>
                <a:latin typeface="Arial" panose="020B0604020202020204" pitchFamily="34" charset="0"/>
                <a:cs typeface="Arial" panose="020B0604020202020204" pitchFamily="34" charset="0"/>
              </a:rPr>
              <a:t>’in dezavantajları nelerdir</a:t>
            </a:r>
            <a:r>
              <a:rPr lang="en-GB" sz="2400" b="1" dirty="0" smtClean="0">
                <a:solidFill>
                  <a:schemeClr val="accent2"/>
                </a:solidFill>
                <a:latin typeface="Arial" panose="020B0604020202020204" pitchFamily="34" charset="0"/>
                <a:cs typeface="Arial" panose="020B0604020202020204" pitchFamily="34" charset="0"/>
              </a:rPr>
              <a:t>? </a:t>
            </a:r>
            <a:endParaRPr lang="tr-TR" sz="2400" b="1" dirty="0" smtClean="0">
              <a:solidFill>
                <a:schemeClr val="accent2"/>
              </a:solidFill>
              <a:latin typeface="Arial" panose="020B0604020202020204" pitchFamily="34" charset="0"/>
              <a:cs typeface="Arial" panose="020B0604020202020204" pitchFamily="34" charset="0"/>
            </a:endParaRPr>
          </a:p>
          <a:p>
            <a:pPr marL="0" indent="0">
              <a:buFontTx/>
              <a:buNone/>
              <a:defRPr/>
            </a:pPr>
            <a:endParaRPr lang="en-GB" sz="2400" b="1" dirty="0">
              <a:solidFill>
                <a:schemeClr val="accent2"/>
              </a:solidFill>
              <a:latin typeface="Arial" panose="020B0604020202020204" pitchFamily="34" charset="0"/>
              <a:cs typeface="Arial" panose="020B0604020202020204" pitchFamily="34" charset="0"/>
            </a:endParaRPr>
          </a:p>
          <a:p>
            <a:pPr lvl="1">
              <a:defRPr/>
            </a:pPr>
            <a:r>
              <a:rPr lang="tr-TR" sz="1800" dirty="0" smtClean="0">
                <a:latin typeface="Arial" panose="020B0604020202020204" pitchFamily="34" charset="0"/>
                <a:cs typeface="Arial" panose="020B0604020202020204" pitchFamily="34" charset="0"/>
              </a:rPr>
              <a:t>Sosyal Sorumluluk alanındaki diğer araçlardan farklı olarak, </a:t>
            </a:r>
            <a:r>
              <a:rPr lang="en-GB" sz="1800" dirty="0" smtClean="0">
                <a:latin typeface="Arial" panose="020B0604020202020204" pitchFamily="34" charset="0"/>
                <a:cs typeface="Arial" panose="020B0604020202020204" pitchFamily="34" charset="0"/>
              </a:rPr>
              <a:t>ISO </a:t>
            </a:r>
            <a:r>
              <a:rPr lang="en-GB" sz="1800" dirty="0">
                <a:latin typeface="Arial" panose="020B0604020202020204" pitchFamily="34" charset="0"/>
                <a:cs typeface="Arial" panose="020B0604020202020204" pitchFamily="34" charset="0"/>
              </a:rPr>
              <a:t>26000 </a:t>
            </a:r>
            <a:r>
              <a:rPr lang="tr-TR" sz="1800" dirty="0" smtClean="0">
                <a:latin typeface="Arial" panose="020B0604020202020204" pitchFamily="34" charset="0"/>
                <a:cs typeface="Arial" panose="020B0604020202020204" pitchFamily="34" charset="0"/>
              </a:rPr>
              <a:t>standardının </a:t>
            </a:r>
            <a:r>
              <a:rPr lang="tr-TR" sz="1800" b="1" dirty="0" smtClean="0">
                <a:solidFill>
                  <a:schemeClr val="accent5">
                    <a:lumMod val="75000"/>
                  </a:schemeClr>
                </a:solidFill>
                <a:latin typeface="Arial" panose="020B0604020202020204" pitchFamily="34" charset="0"/>
                <a:cs typeface="Arial" panose="020B0604020202020204" pitchFamily="34" charset="0"/>
              </a:rPr>
              <a:t>ücretsiz kullanımı bulunmamaktadır</a:t>
            </a:r>
            <a:r>
              <a:rPr lang="tr-TR" sz="1800" b="1" dirty="0" smtClean="0">
                <a:latin typeface="Arial" panose="020B0604020202020204" pitchFamily="34" charset="0"/>
                <a:cs typeface="Arial" panose="020B0604020202020204" pitchFamily="34" charset="0"/>
              </a:rPr>
              <a:t>.</a:t>
            </a:r>
            <a:br>
              <a:rPr lang="tr-TR" sz="1800" b="1" dirty="0" smtClean="0">
                <a:latin typeface="Arial" panose="020B0604020202020204" pitchFamily="34" charset="0"/>
                <a:cs typeface="Arial" panose="020B0604020202020204" pitchFamily="34" charset="0"/>
              </a:rPr>
            </a:br>
            <a:endParaRPr lang="en-GB" sz="1800" b="1" dirty="0">
              <a:latin typeface="Arial" panose="020B0604020202020204" pitchFamily="34" charset="0"/>
              <a:cs typeface="Arial" panose="020B0604020202020204" pitchFamily="34" charset="0"/>
            </a:endParaRPr>
          </a:p>
          <a:p>
            <a:pPr lvl="1">
              <a:defRPr/>
            </a:pPr>
            <a:r>
              <a:rPr lang="en-GB" sz="1800" dirty="0" smtClean="0">
                <a:latin typeface="Arial" panose="020B0604020202020204" pitchFamily="34" charset="0"/>
                <a:cs typeface="Arial" panose="020B0604020202020204" pitchFamily="34" charset="0"/>
              </a:rPr>
              <a:t>118 </a:t>
            </a:r>
            <a:r>
              <a:rPr lang="tr-TR" sz="1800" dirty="0" smtClean="0">
                <a:latin typeface="Arial" panose="020B0604020202020204" pitchFamily="34" charset="0"/>
                <a:cs typeface="Arial" panose="020B0604020202020204" pitchFamily="34" charset="0"/>
              </a:rPr>
              <a:t>sayfadan oluşan bu belge, </a:t>
            </a:r>
            <a:r>
              <a:rPr lang="tr-TR" sz="1800" b="1" dirty="0" smtClean="0">
                <a:solidFill>
                  <a:schemeClr val="accent5">
                    <a:lumMod val="75000"/>
                  </a:schemeClr>
                </a:solidFill>
                <a:latin typeface="Arial" panose="020B0604020202020204" pitchFamily="34" charset="0"/>
                <a:cs typeface="Arial" panose="020B0604020202020204" pitchFamily="34" charset="0"/>
              </a:rPr>
              <a:t>uzun ve karmaşık bir yapıya </a:t>
            </a:r>
            <a:r>
              <a:rPr lang="tr-TR" sz="1800" dirty="0" smtClean="0">
                <a:latin typeface="Arial" panose="020B0604020202020204" pitchFamily="34" charset="0"/>
                <a:cs typeface="Arial" panose="020B0604020202020204" pitchFamily="34" charset="0"/>
              </a:rPr>
              <a:t>sahiptir; </a:t>
            </a:r>
            <a:r>
              <a:rPr lang="tr-TR" sz="1800" b="1" dirty="0" smtClean="0">
                <a:solidFill>
                  <a:schemeClr val="accent5">
                    <a:lumMod val="75000"/>
                  </a:schemeClr>
                </a:solidFill>
                <a:latin typeface="Arial" panose="020B0604020202020204" pitchFamily="34" charset="0"/>
                <a:cs typeface="Arial" panose="020B0604020202020204" pitchFamily="34" charset="0"/>
              </a:rPr>
              <a:t>okurken güçlük çekilebilir</a:t>
            </a:r>
            <a:r>
              <a:rPr lang="tr-TR" sz="1800" dirty="0" smtClean="0">
                <a:solidFill>
                  <a:schemeClr val="accent5">
                    <a:lumMod val="75000"/>
                  </a:schemeClr>
                </a:solidFill>
                <a:latin typeface="Arial" panose="020B0604020202020204" pitchFamily="34" charset="0"/>
                <a:cs typeface="Arial" panose="020B0604020202020204" pitchFamily="34" charset="0"/>
              </a:rPr>
              <a:t>. </a:t>
            </a:r>
            <a:r>
              <a:rPr lang="tr-TR" sz="1800" dirty="0" smtClean="0">
                <a:latin typeface="Arial" panose="020B0604020202020204" pitchFamily="34" charset="0"/>
                <a:cs typeface="Arial" panose="020B0604020202020204" pitchFamily="34" charset="0"/>
              </a:rPr>
              <a:t/>
            </a:r>
            <a:br>
              <a:rPr lang="tr-TR" sz="1800" dirty="0" smtClean="0">
                <a:latin typeface="Arial" panose="020B0604020202020204" pitchFamily="34" charset="0"/>
                <a:cs typeface="Arial" panose="020B0604020202020204" pitchFamily="34" charset="0"/>
              </a:rPr>
            </a:br>
            <a:endParaRPr lang="en-GB" sz="1800" b="1" dirty="0">
              <a:latin typeface="Arial" panose="020B0604020202020204" pitchFamily="34" charset="0"/>
              <a:cs typeface="Arial" panose="020B0604020202020204" pitchFamily="34" charset="0"/>
            </a:endParaRPr>
          </a:p>
          <a:p>
            <a:pPr lvl="1">
              <a:defRPr/>
            </a:pPr>
            <a:r>
              <a:rPr lang="tr-TR" sz="1800" dirty="0" smtClean="0">
                <a:latin typeface="Arial" panose="020B0604020202020204" pitchFamily="34" charset="0"/>
                <a:cs typeface="Arial" panose="020B0604020202020204" pitchFamily="34" charset="0"/>
              </a:rPr>
              <a:t>Sunulan rehberliğin çoğu unsuru, daha ziyade büyük kuruluşlara yönelik olarak hazırlanmıştır, bu nedenle </a:t>
            </a:r>
            <a:r>
              <a:rPr lang="tr-TR" sz="1800" b="1" dirty="0" smtClean="0">
                <a:solidFill>
                  <a:schemeClr val="accent5">
                    <a:lumMod val="75000"/>
                  </a:schemeClr>
                </a:solidFill>
                <a:latin typeface="Arial" panose="020B0604020202020204" pitchFamily="34" charset="0"/>
                <a:cs typeface="Arial" panose="020B0604020202020204" pitchFamily="34" charset="0"/>
              </a:rPr>
              <a:t>küçük veya orta ölçekli kuruluşlara uygun değildir</a:t>
            </a:r>
            <a:r>
              <a:rPr lang="en-GB" sz="1800" b="1" dirty="0" smtClean="0">
                <a:solidFill>
                  <a:schemeClr val="accent5">
                    <a:lumMod val="75000"/>
                  </a:schemeClr>
                </a:solidFill>
                <a:latin typeface="Arial" panose="020B0604020202020204" pitchFamily="34" charset="0"/>
                <a:cs typeface="Arial" panose="020B0604020202020204" pitchFamily="34" charset="0"/>
              </a:rPr>
              <a:t>.</a:t>
            </a:r>
            <a:endParaRPr lang="en-GB" sz="1800" b="1" dirty="0">
              <a:solidFill>
                <a:schemeClr val="accent5">
                  <a:lumMod val="75000"/>
                </a:schemeClr>
              </a:solidFill>
              <a:latin typeface="Arial" panose="020B0604020202020204" pitchFamily="34" charset="0"/>
              <a:cs typeface="Arial" panose="020B0604020202020204" pitchFamily="34" charset="0"/>
            </a:endParaRPr>
          </a:p>
        </p:txBody>
      </p:sp>
      <p:pic>
        <p:nvPicPr>
          <p:cNvPr id="2" name="Picture 2" descr="http://www.compromisoempresarial.com/wp-content/uploads/iso-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32656"/>
            <a:ext cx="2353444" cy="176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86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11560" y="1600201"/>
            <a:ext cx="8352928" cy="4493096"/>
          </a:xfrm>
        </p:spPr>
        <p:txBody>
          <a:bodyPr>
            <a:normAutofit/>
          </a:bodyPr>
          <a:lstStyle/>
          <a:p>
            <a:pPr lvl="1">
              <a:defRPr/>
            </a:pPr>
            <a:r>
              <a:rPr lang="tr-TR" dirty="0">
                <a:latin typeface="Arial" panose="020B0604020202020204" pitchFamily="34" charset="0"/>
                <a:cs typeface="Arial" panose="020B0604020202020204" pitchFamily="34" charset="0"/>
              </a:rPr>
              <a:t>Rehber niteliğindeki bu belge, Sosyal Sorumluluğun faydalarından söz etmek ve kuruluşları harekete geçmeye teşvik etmekten ziyade, faaliyetleri </a:t>
            </a:r>
            <a:r>
              <a:rPr lang="tr-TR" b="1" dirty="0" smtClean="0">
                <a:solidFill>
                  <a:schemeClr val="accent5">
                    <a:lumMod val="75000"/>
                  </a:schemeClr>
                </a:solidFill>
                <a:latin typeface="Arial" panose="020B0604020202020204" pitchFamily="34" charset="0"/>
                <a:cs typeface="Arial" panose="020B0604020202020204" pitchFamily="34" charset="0"/>
              </a:rPr>
              <a:t>dayatma eğilimindedir</a:t>
            </a:r>
            <a:r>
              <a:rPr lang="en-GB" dirty="0" smtClean="0">
                <a:solidFill>
                  <a:schemeClr val="accent5">
                    <a:lumMod val="75000"/>
                  </a:schemeClr>
                </a:solidFill>
                <a:latin typeface="Arial" panose="020B0604020202020204" pitchFamily="34" charset="0"/>
                <a:cs typeface="Arial" panose="020B0604020202020204" pitchFamily="34" charset="0"/>
              </a:rPr>
              <a:t>.</a:t>
            </a: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lvl="1">
              <a:defRPr/>
            </a:pPr>
            <a:r>
              <a:rPr lang="en-GB" dirty="0">
                <a:latin typeface="Arial" panose="020B0604020202020204" pitchFamily="34" charset="0"/>
                <a:cs typeface="Arial" panose="020B0604020202020204" pitchFamily="34" charset="0"/>
              </a:rPr>
              <a:t>ISO 26000 </a:t>
            </a:r>
            <a:r>
              <a:rPr lang="tr-TR" dirty="0">
                <a:latin typeface="Arial" panose="020B0604020202020204" pitchFamily="34" charset="0"/>
                <a:cs typeface="Arial" panose="020B0604020202020204" pitchFamily="34" charset="0"/>
              </a:rPr>
              <a:t>standardının sertifikalandırmaya uygun olmadığı açıkça belirtilmiş olmasına rağmen, bu standart pek çok sertifikasyon hizmeti tarafından </a:t>
            </a:r>
            <a:r>
              <a:rPr lang="tr-TR" b="1" dirty="0">
                <a:solidFill>
                  <a:schemeClr val="accent5">
                    <a:lumMod val="75000"/>
                  </a:schemeClr>
                </a:solidFill>
                <a:latin typeface="Arial" panose="020B0604020202020204" pitchFamily="34" charset="0"/>
                <a:cs typeface="Arial" panose="020B0604020202020204" pitchFamily="34" charset="0"/>
              </a:rPr>
              <a:t>yanlış şekilde kullanılmıştır</a:t>
            </a:r>
            <a:r>
              <a:rPr lang="tr-TR" b="1" dirty="0" smtClean="0">
                <a:solidFill>
                  <a:schemeClr val="accent5">
                    <a:lumMod val="75000"/>
                  </a:schemeClr>
                </a:solidFill>
                <a:latin typeface="Arial" panose="020B0604020202020204" pitchFamily="34" charset="0"/>
                <a:cs typeface="Arial" panose="020B0604020202020204" pitchFamily="34" charset="0"/>
              </a:rPr>
              <a:t>.</a:t>
            </a:r>
            <a:endParaRPr lang="en-GB" dirty="0">
              <a:solidFill>
                <a:schemeClr val="accent5">
                  <a:lumMod val="75000"/>
                </a:schemeClr>
              </a:solidFill>
              <a:latin typeface="Arial" panose="020B0604020202020204" pitchFamily="34" charset="0"/>
              <a:cs typeface="Arial" panose="020B0604020202020204" pitchFamily="34" charset="0"/>
            </a:endParaRPr>
          </a:p>
          <a:p>
            <a:pPr algn="just">
              <a:lnSpc>
                <a:spcPts val="2880"/>
              </a:lnSpc>
              <a:spcAft>
                <a:spcPts val="0"/>
              </a:spcAft>
              <a:defRPr/>
            </a:pPr>
            <a:endParaRPr lang="en-GB" dirty="0">
              <a:solidFill>
                <a:srgbClr val="013A79"/>
              </a:solidFill>
              <a:latin typeface="Arial" charset="0"/>
              <a:cs typeface="Arial" charset="0"/>
            </a:endParaRPr>
          </a:p>
          <a:p>
            <a:endParaRPr lang="tr-TR" dirty="0"/>
          </a:p>
        </p:txBody>
      </p:sp>
    </p:spTree>
    <p:extLst>
      <p:ext uri="{BB962C8B-B14F-4D97-AF65-F5344CB8AC3E}">
        <p14:creationId xmlns:p14="http://schemas.microsoft.com/office/powerpoint/2010/main" val="1638779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3"/>
          <p:cNvSpPr>
            <a:spLocks noGrp="1"/>
          </p:cNvSpPr>
          <p:nvPr>
            <p:ph type="sldNum" sz="quarter" idx="12"/>
          </p:nvPr>
        </p:nvSpPr>
        <p:spPr>
          <a:noFill/>
        </p:spPr>
        <p:txBody>
          <a:bodyPr/>
          <a:lstStyle/>
          <a:p>
            <a:fld id="{53C02D4E-7E62-4050-BEED-307EF16CB12B}" type="slidenum">
              <a:rPr lang="fr-FR" smtClean="0"/>
              <a:pPr/>
              <a:t>2</a:t>
            </a:fld>
            <a:endParaRPr lang="fr-FR" smtClean="0"/>
          </a:p>
        </p:txBody>
      </p:sp>
      <p:sp>
        <p:nvSpPr>
          <p:cNvPr id="3075" name="Espace réservé du contenu 4"/>
          <p:cNvSpPr>
            <a:spLocks noGrp="1"/>
          </p:cNvSpPr>
          <p:nvPr>
            <p:ph idx="1"/>
          </p:nvPr>
        </p:nvSpPr>
        <p:spPr>
          <a:xfrm>
            <a:off x="683568" y="1412776"/>
            <a:ext cx="7772400" cy="4608512"/>
          </a:xfrm>
          <a:ln>
            <a:noFill/>
          </a:ln>
        </p:spPr>
        <p:txBody>
          <a:bodyPr>
            <a:normAutofit lnSpcReduction="10000"/>
          </a:bodyPr>
          <a:lstStyle/>
          <a:p>
            <a:pPr marL="0" indent="0">
              <a:buNone/>
              <a:defRPr/>
            </a:pPr>
            <a:r>
              <a:rPr lang="tr-TR" sz="2400" b="1" dirty="0" smtClean="0">
                <a:solidFill>
                  <a:schemeClr val="accent2"/>
                </a:solidFill>
                <a:latin typeface="Arial" pitchFamily="34" charset="0"/>
                <a:cs typeface="Arial" pitchFamily="34" charset="0"/>
              </a:rPr>
              <a:t>ISO Nedir?</a:t>
            </a:r>
          </a:p>
          <a:p>
            <a:pPr marL="0" indent="0">
              <a:buFontTx/>
              <a:buNone/>
              <a:defRPr/>
            </a:pPr>
            <a:endParaRPr lang="tr-TR" sz="800" b="1" dirty="0" smtClean="0">
              <a:solidFill>
                <a:srgbClr val="013A79"/>
              </a:solidFill>
              <a:latin typeface="Arial" pitchFamily="34" charset="0"/>
              <a:cs typeface="Arial" pitchFamily="34" charset="0"/>
            </a:endParaRPr>
          </a:p>
          <a:p>
            <a:pPr algn="just">
              <a:defRPr/>
            </a:pPr>
            <a:r>
              <a:rPr lang="tr-TR" sz="2400" dirty="0" smtClean="0">
                <a:latin typeface="Arial" pitchFamily="34" charset="0"/>
                <a:cs typeface="Arial" pitchFamily="34" charset="0"/>
              </a:rPr>
              <a:t>ISO (Uluslararası Standartlar Örgütü) isteğe bağlı Uluslararası Standartların geliştirilmesi alanında çalışan dünyanın en büyük kuruluşudur.</a:t>
            </a:r>
          </a:p>
          <a:p>
            <a:pPr algn="just">
              <a:defRPr/>
            </a:pPr>
            <a:endParaRPr lang="tr-TR" sz="800" dirty="0" smtClean="0">
              <a:solidFill>
                <a:srgbClr val="013A79"/>
              </a:solidFill>
              <a:latin typeface="Arial" pitchFamily="34" charset="0"/>
              <a:cs typeface="Arial" pitchFamily="34" charset="0"/>
            </a:endParaRPr>
          </a:p>
          <a:p>
            <a:pPr algn="just">
              <a:defRPr/>
            </a:pPr>
            <a:r>
              <a:rPr lang="tr-TR" sz="2400" dirty="0" smtClean="0">
                <a:latin typeface="Arial" pitchFamily="34" charset="0"/>
                <a:cs typeface="Arial" pitchFamily="34" charset="0"/>
              </a:rPr>
              <a:t>1947 yılında kurulan örgüt, teknoloji ve iş dünyasına ilişkin pek çok konuda </a:t>
            </a:r>
            <a:r>
              <a:rPr lang="tr-TR" sz="2400" dirty="0" err="1" smtClean="0">
                <a:latin typeface="Arial" pitchFamily="34" charset="0"/>
                <a:cs typeface="Arial" pitchFamily="34" charset="0"/>
              </a:rPr>
              <a:t>19.500’ün</a:t>
            </a:r>
            <a:r>
              <a:rPr lang="tr-TR" sz="2400" dirty="0" smtClean="0">
                <a:latin typeface="Arial" pitchFamily="34" charset="0"/>
                <a:cs typeface="Arial" pitchFamily="34" charset="0"/>
              </a:rPr>
              <a:t> üzerinde Uluslararası Standart yayınlamıştır. </a:t>
            </a:r>
          </a:p>
          <a:p>
            <a:pPr algn="just">
              <a:defRPr/>
            </a:pPr>
            <a:r>
              <a:rPr lang="tr-TR" sz="2400" dirty="0" smtClean="0">
                <a:latin typeface="Arial" pitchFamily="34" charset="0"/>
                <a:cs typeface="Arial" pitchFamily="34" charset="0"/>
              </a:rPr>
              <a:t>ISO’nun sosyal alandaki etkinliği de her geçen gün artmaktadır: ISO’nun İnsan Kaynakları alanında yürüttüğü çalışmalar sonrasında oluşturduğu ISO 26000 standardı, bu konuda örnek gösterilebilir.</a:t>
            </a:r>
          </a:p>
          <a:p>
            <a:pPr marL="0" indent="0">
              <a:buFontTx/>
              <a:buNone/>
              <a:defRPr/>
            </a:pPr>
            <a:endParaRPr lang="en-US" sz="2000" dirty="0">
              <a:latin typeface="Arial" pitchFamily="34" charset="0"/>
              <a:cs typeface="Arial" pitchFamily="34" charset="0"/>
            </a:endParaRPr>
          </a:p>
          <a:p>
            <a:pPr lvl="1" algn="just">
              <a:buFont typeface="Courier New" panose="02070309020205020404" pitchFamily="49" charset="0"/>
              <a:buChar char="o"/>
              <a:defRPr/>
            </a:pPr>
            <a:endParaRPr lang="en-GB" sz="2200" dirty="0" smtClean="0">
              <a:solidFill>
                <a:srgbClr val="013A79"/>
              </a:solidFill>
              <a:latin typeface="Arial" pitchFamily="34" charset="0"/>
              <a:cs typeface="Arial" pitchFamily="34" charset="0"/>
            </a:endParaRPr>
          </a:p>
          <a:p>
            <a:pPr algn="just">
              <a:defRPr/>
            </a:pPr>
            <a:endParaRPr lang="en-GB" sz="800" dirty="0" smtClean="0">
              <a:solidFill>
                <a:srgbClr val="013A79"/>
              </a:solidFill>
              <a:latin typeface="Arial" pitchFamily="34" charset="0"/>
              <a:cs typeface="Arial" pitchFamily="34" charset="0"/>
            </a:endParaRPr>
          </a:p>
          <a:p>
            <a:pPr eaLnBrk="1" hangingPunct="1">
              <a:buFontTx/>
              <a:buNone/>
              <a:defRPr/>
            </a:pPr>
            <a:endParaRPr lang="fr-CH" sz="2400" dirty="0" smtClean="0">
              <a:solidFill>
                <a:srgbClr val="013A79"/>
              </a:solidFill>
              <a:latin typeface="Arial" charset="0"/>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32656"/>
            <a:ext cx="1594617" cy="146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482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sz="half" idx="1"/>
          </p:nvPr>
        </p:nvSpPr>
        <p:spPr>
          <a:xfrm>
            <a:off x="1043608" y="1412776"/>
            <a:ext cx="7711827" cy="4896544"/>
          </a:xfrm>
        </p:spPr>
        <p:txBody>
          <a:bodyPr>
            <a:normAutofit lnSpcReduction="10000"/>
          </a:bodyPr>
          <a:lstStyle/>
          <a:p>
            <a:pPr marL="0" indent="0">
              <a:buFontTx/>
              <a:buNone/>
              <a:defRPr/>
            </a:pPr>
            <a:r>
              <a:rPr lang="tr-TR" sz="2400" b="1" dirty="0" smtClean="0">
                <a:solidFill>
                  <a:schemeClr val="accent2"/>
                </a:solidFill>
                <a:latin typeface="Arial" panose="020B0604020202020204" pitchFamily="34" charset="0"/>
                <a:cs typeface="Arial" panose="020B0604020202020204" pitchFamily="34" charset="0"/>
              </a:rPr>
              <a:t>ISO 26000’e ilişkin güncel hususlar</a:t>
            </a:r>
          </a:p>
          <a:p>
            <a:pPr marL="0" indent="0">
              <a:buFontTx/>
              <a:buNone/>
              <a:defRPr/>
            </a:pPr>
            <a:endParaRPr lang="tr-TR" sz="2400" b="1" dirty="0" smtClean="0">
              <a:solidFill>
                <a:schemeClr val="accent2"/>
              </a:solidFill>
              <a:latin typeface="Arial" panose="020B0604020202020204" pitchFamily="34" charset="0"/>
              <a:cs typeface="Arial" panose="020B0604020202020204" pitchFamily="34" charset="0"/>
            </a:endParaRPr>
          </a:p>
          <a:p>
            <a:pPr>
              <a:defRPr/>
            </a:pPr>
            <a:r>
              <a:rPr lang="tr-TR" sz="2200" dirty="0" smtClean="0">
                <a:latin typeface="Arial" panose="020B0604020202020204" pitchFamily="34" charset="0"/>
                <a:cs typeface="Arial" panose="020B0604020202020204" pitchFamily="34" charset="0"/>
              </a:rPr>
              <a:t>Yayınlandığı günden beri ISO 26000 hakkındaki tartışmalar genellikle sertifikasyon konusu üzerinde yoğunlaşmaktadır. </a:t>
            </a:r>
          </a:p>
          <a:p>
            <a:pPr>
              <a:defRPr/>
            </a:pPr>
            <a:endParaRPr lang="tr-TR" sz="2200" dirty="0" smtClean="0">
              <a:latin typeface="Arial" panose="020B0604020202020204" pitchFamily="34" charset="0"/>
              <a:cs typeface="Arial" panose="020B0604020202020204" pitchFamily="34" charset="0"/>
            </a:endParaRPr>
          </a:p>
          <a:p>
            <a:pPr>
              <a:defRPr/>
            </a:pPr>
            <a:r>
              <a:rPr lang="tr-TR" sz="2200" dirty="0" smtClean="0">
                <a:latin typeface="Arial" panose="020B0604020202020204" pitchFamily="34" charset="0"/>
                <a:cs typeface="Arial" panose="020B0604020202020204" pitchFamily="34" charset="0"/>
              </a:rPr>
              <a:t>ISO </a:t>
            </a:r>
            <a:r>
              <a:rPr lang="tr-TR" sz="2200" dirty="0" err="1" smtClean="0">
                <a:latin typeface="Arial" panose="020B0604020202020204" pitchFamily="34" charset="0"/>
                <a:cs typeface="Arial" panose="020B0604020202020204" pitchFamily="34" charset="0"/>
              </a:rPr>
              <a:t>26000’i</a:t>
            </a:r>
            <a:r>
              <a:rPr lang="tr-TR" sz="2200" dirty="0" smtClean="0">
                <a:latin typeface="Arial" panose="020B0604020202020204" pitchFamily="34" charset="0"/>
                <a:cs typeface="Arial" panose="020B0604020202020204" pitchFamily="34" charset="0"/>
              </a:rPr>
              <a:t> temel alan ve sertifikasyona uygun bir dizi ulusal standart geliştirilmiştir. (</a:t>
            </a:r>
            <a:r>
              <a:rPr lang="tr-TR" sz="2200" dirty="0" err="1" smtClean="0">
                <a:latin typeface="Arial" panose="020B0604020202020204" pitchFamily="34" charset="0"/>
                <a:cs typeface="Arial" panose="020B0604020202020204" pitchFamily="34" charset="0"/>
              </a:rPr>
              <a:t>Örn</a:t>
            </a:r>
            <a:r>
              <a:rPr lang="tr-TR" sz="2200" dirty="0" smtClean="0">
                <a:latin typeface="Arial" panose="020B0604020202020204" pitchFamily="34" charset="0"/>
                <a:cs typeface="Arial" panose="020B0604020202020204" pitchFamily="34" charset="0"/>
              </a:rPr>
              <a:t>. Danimarka, İspanya). </a:t>
            </a:r>
          </a:p>
          <a:p>
            <a:pPr>
              <a:defRPr/>
            </a:pPr>
            <a:endParaRPr lang="tr-TR" sz="2200" dirty="0" smtClean="0">
              <a:latin typeface="Arial" panose="020B0604020202020204" pitchFamily="34" charset="0"/>
              <a:cs typeface="Arial" panose="020B0604020202020204" pitchFamily="34" charset="0"/>
            </a:endParaRPr>
          </a:p>
          <a:p>
            <a:pPr>
              <a:defRPr/>
            </a:pPr>
            <a:r>
              <a:rPr lang="tr-TR" sz="2000" dirty="0">
                <a:latin typeface="Arial" panose="020B0604020202020204" pitchFamily="34" charset="0"/>
                <a:cs typeface="Arial" panose="020B0604020202020204" pitchFamily="34" charset="0"/>
              </a:rPr>
              <a:t>ISO 26000’i uluslararası düzeyde daha da ileriye taşımak  için bazı gayretler olmuştur: ISO 26000’in uygulanması konusunda kuruluşların kendi başlarına karar alabilmelerini sağlamak adına ISO Uluslararası </a:t>
            </a:r>
            <a:r>
              <a:rPr lang="tr-TR" sz="2000" dirty="0" err="1">
                <a:latin typeface="Arial" panose="020B0604020202020204" pitchFamily="34" charset="0"/>
                <a:cs typeface="Arial" panose="020B0604020202020204" pitchFamily="34" charset="0"/>
              </a:rPr>
              <a:t>Çalıştay</a:t>
            </a:r>
            <a:r>
              <a:rPr lang="tr-TR" sz="2000" dirty="0">
                <a:latin typeface="Arial" panose="020B0604020202020204" pitchFamily="34" charset="0"/>
                <a:cs typeface="Arial" panose="020B0604020202020204" pitchFamily="34" charset="0"/>
              </a:rPr>
              <a:t> Sözleşmesi oluşturulması yönünde bir teklif yapılmıştır (Temmuz 2012). </a:t>
            </a:r>
          </a:p>
          <a:p>
            <a:pPr>
              <a:defRPr/>
            </a:pPr>
            <a:endParaRPr lang="tr-TR" sz="2200" dirty="0" smtClean="0">
              <a:latin typeface="Arial" panose="020B0604020202020204" pitchFamily="34" charset="0"/>
              <a:cs typeface="Arial" panose="020B0604020202020204" pitchFamily="34" charset="0"/>
            </a:endParaRPr>
          </a:p>
          <a:p>
            <a:pPr eaLnBrk="1" hangingPunct="1">
              <a:spcAft>
                <a:spcPts val="1200"/>
              </a:spcAft>
              <a:buFontTx/>
              <a:buNone/>
            </a:pPr>
            <a:endParaRPr lang="fr-CH" dirty="0" smtClean="0">
              <a:latin typeface="Arial" charset="0"/>
              <a:cs typeface="Arial" charset="0"/>
            </a:endParaRPr>
          </a:p>
        </p:txBody>
      </p:sp>
      <p:sp>
        <p:nvSpPr>
          <p:cNvPr id="7171" name="Espace réservé du numéro de diapositive 4"/>
          <p:cNvSpPr>
            <a:spLocks noGrp="1"/>
          </p:cNvSpPr>
          <p:nvPr>
            <p:ph type="sldNum" sz="quarter" idx="12"/>
          </p:nvPr>
        </p:nvSpPr>
        <p:spPr>
          <a:noFill/>
        </p:spPr>
        <p:txBody>
          <a:bodyPr/>
          <a:lstStyle/>
          <a:p>
            <a:fld id="{CD62F837-7393-493F-AA2E-C4AB23C6B344}" type="slidenum">
              <a:rPr lang="fr-FR" smtClean="0"/>
              <a:pPr/>
              <a:t>20</a:t>
            </a:fld>
            <a:endParaRPr lang="fr-FR" smtClean="0"/>
          </a:p>
        </p:txBody>
      </p:sp>
    </p:spTree>
    <p:extLst>
      <p:ext uri="{BB962C8B-B14F-4D97-AF65-F5344CB8AC3E}">
        <p14:creationId xmlns:p14="http://schemas.microsoft.com/office/powerpoint/2010/main" val="1884038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83568" y="1600200"/>
            <a:ext cx="7632848" cy="4525963"/>
          </a:xfrm>
        </p:spPr>
        <p:txBody>
          <a:bodyPr>
            <a:normAutofit/>
          </a:bodyPr>
          <a:lstStyle/>
          <a:p>
            <a:pPr marL="0" indent="0">
              <a:buNone/>
              <a:defRPr/>
            </a:pP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latin typeface="Arial" panose="020B0604020202020204" pitchFamily="34" charset="0"/>
                <a:cs typeface="Arial" panose="020B0604020202020204" pitchFamily="34" charset="0"/>
              </a:rPr>
              <a:t>	ISO </a:t>
            </a:r>
            <a:r>
              <a:rPr lang="tr-TR" sz="2400" dirty="0">
                <a:latin typeface="Arial" panose="020B0604020202020204" pitchFamily="34" charset="0"/>
                <a:cs typeface="Arial" panose="020B0604020202020204" pitchFamily="34" charset="0"/>
              </a:rPr>
              <a:t>26000 standardına ilişkin sistematik bir </a:t>
            </a:r>
            <a:r>
              <a:rPr lang="tr-TR" sz="2400" dirty="0" smtClean="0">
                <a:latin typeface="Arial" panose="020B0604020202020204" pitchFamily="34" charset="0"/>
                <a:cs typeface="Arial" panose="020B0604020202020204" pitchFamily="34" charset="0"/>
              </a:rPr>
              <a:t>	değerlendirme </a:t>
            </a:r>
            <a:r>
              <a:rPr lang="tr-TR" sz="2400" dirty="0">
                <a:latin typeface="Arial" panose="020B0604020202020204" pitchFamily="34" charset="0"/>
                <a:cs typeface="Arial" panose="020B0604020202020204" pitchFamily="34" charset="0"/>
              </a:rPr>
              <a:t>2014’ün Mart ayında </a:t>
            </a:r>
            <a:r>
              <a:rPr lang="tr-TR" sz="2400" dirty="0" smtClean="0">
                <a:latin typeface="Arial" panose="020B0604020202020204" pitchFamily="34" charset="0"/>
                <a:cs typeface="Arial" panose="020B0604020202020204" pitchFamily="34" charset="0"/>
              </a:rPr>
              <a:t>	tamamlanmıştır</a:t>
            </a:r>
            <a:r>
              <a:rPr lang="tr-TR" sz="2400" dirty="0">
                <a:latin typeface="Arial" panose="020B0604020202020204" pitchFamily="34" charset="0"/>
                <a:cs typeface="Arial" panose="020B0604020202020204" pitchFamily="34" charset="0"/>
              </a:rPr>
              <a:t>: ISO üye kuruluşlarının büyük </a:t>
            </a:r>
            <a:r>
              <a:rPr lang="tr-TR" sz="2400" dirty="0" smtClean="0">
                <a:latin typeface="Arial" panose="020B0604020202020204" pitchFamily="34" charset="0"/>
                <a:cs typeface="Arial" panose="020B0604020202020204" pitchFamily="34" charset="0"/>
              </a:rPr>
              <a:t>	çoğunluğu </a:t>
            </a:r>
            <a:r>
              <a:rPr lang="tr-TR" sz="2400" dirty="0">
                <a:latin typeface="Arial" panose="020B0604020202020204" pitchFamily="34" charset="0"/>
                <a:cs typeface="Arial" panose="020B0604020202020204" pitchFamily="34" charset="0"/>
              </a:rPr>
              <a:t>ISO 26000 standardının </a:t>
            </a:r>
            <a:r>
              <a:rPr lang="tr-TR" sz="2400" b="1" dirty="0">
                <a:solidFill>
                  <a:schemeClr val="accent5">
                    <a:lumMod val="75000"/>
                  </a:schemeClr>
                </a:solidFill>
                <a:latin typeface="Arial" panose="020B0604020202020204" pitchFamily="34" charset="0"/>
                <a:cs typeface="Arial" panose="020B0604020202020204" pitchFamily="34" charset="0"/>
              </a:rPr>
              <a:t>mevcut </a:t>
            </a:r>
            <a:r>
              <a:rPr lang="tr-TR" sz="2400" b="1" dirty="0" smtClean="0">
                <a:solidFill>
                  <a:schemeClr val="accent5">
                    <a:lumMod val="75000"/>
                  </a:schemeClr>
                </a:solidFill>
                <a:latin typeface="Arial" panose="020B0604020202020204" pitchFamily="34" charset="0"/>
                <a:cs typeface="Arial" panose="020B0604020202020204" pitchFamily="34" charset="0"/>
              </a:rPr>
              <a:t>	halinin korunması</a:t>
            </a:r>
            <a:r>
              <a:rPr lang="tr-TR" sz="2400" dirty="0" smtClean="0">
                <a:latin typeface="Arial" panose="020B0604020202020204" pitchFamily="34" charset="0"/>
                <a:cs typeface="Arial" panose="020B0604020202020204" pitchFamily="34" charset="0"/>
              </a:rPr>
              <a:t>nı </a:t>
            </a:r>
            <a:r>
              <a:rPr lang="tr-TR" sz="2400" dirty="0">
                <a:latin typeface="Arial" panose="020B0604020202020204" pitchFamily="34" charset="0"/>
                <a:cs typeface="Arial" panose="020B0604020202020204" pitchFamily="34" charset="0"/>
              </a:rPr>
              <a:t>istediklerini belirtmiştir.</a:t>
            </a:r>
          </a:p>
          <a:p>
            <a:endParaRPr lang="tr-TR" dirty="0"/>
          </a:p>
        </p:txBody>
      </p:sp>
      <p:pic>
        <p:nvPicPr>
          <p:cNvPr id="8194" name="Picture 2" descr="C:\Users\Win7\AppData\Local\Microsoft\Windows\Temporary Internet Files\Content.IE5\R63J8FRP\MC9004421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0035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17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3"/>
          <p:cNvSpPr>
            <a:spLocks noGrp="1"/>
          </p:cNvSpPr>
          <p:nvPr>
            <p:ph type="sldNum" sz="quarter" idx="12"/>
          </p:nvPr>
        </p:nvSpPr>
        <p:spPr>
          <a:noFill/>
        </p:spPr>
        <p:txBody>
          <a:bodyPr/>
          <a:lstStyle/>
          <a:p>
            <a:fld id="{53C02D4E-7E62-4050-BEED-307EF16CB12B}" type="slidenum">
              <a:rPr lang="fr-FR" smtClean="0"/>
              <a:pPr/>
              <a:t>3</a:t>
            </a:fld>
            <a:endParaRPr lang="fr-FR" smtClean="0"/>
          </a:p>
        </p:txBody>
      </p:sp>
      <p:sp>
        <p:nvSpPr>
          <p:cNvPr id="3075" name="Espace réservé du contenu 4"/>
          <p:cNvSpPr>
            <a:spLocks noGrp="1"/>
          </p:cNvSpPr>
          <p:nvPr>
            <p:ph idx="1"/>
          </p:nvPr>
        </p:nvSpPr>
        <p:spPr>
          <a:xfrm>
            <a:off x="683568" y="1412776"/>
            <a:ext cx="7772400" cy="4608512"/>
          </a:xfrm>
        </p:spPr>
        <p:txBody>
          <a:bodyPr>
            <a:normAutofit fontScale="92500" lnSpcReduction="10000"/>
          </a:bodyPr>
          <a:lstStyle/>
          <a:p>
            <a:pPr marL="0" indent="0" algn="just">
              <a:buNone/>
              <a:defRPr/>
            </a:pPr>
            <a:r>
              <a:rPr lang="tr-TR" altLang="fr-FR" sz="2400" b="1" dirty="0" smtClean="0">
                <a:solidFill>
                  <a:schemeClr val="accent2"/>
                </a:solidFill>
                <a:latin typeface="Arial" charset="0"/>
                <a:cs typeface="Arial" charset="0"/>
              </a:rPr>
              <a:t>ISO </a:t>
            </a:r>
            <a:r>
              <a:rPr lang="tr-TR" altLang="fr-FR" sz="2400" b="1" dirty="0" err="1" smtClean="0">
                <a:solidFill>
                  <a:schemeClr val="accent2"/>
                </a:solidFill>
                <a:latin typeface="Arial" charset="0"/>
                <a:cs typeface="Arial" charset="0"/>
              </a:rPr>
              <a:t>26000’in</a:t>
            </a:r>
            <a:r>
              <a:rPr lang="tr-TR" altLang="fr-FR" sz="2400" b="1" dirty="0" smtClean="0">
                <a:solidFill>
                  <a:schemeClr val="accent2"/>
                </a:solidFill>
                <a:latin typeface="Arial" charset="0"/>
                <a:cs typeface="Arial" charset="0"/>
              </a:rPr>
              <a:t> Geliştirilmesi Süreci</a:t>
            </a:r>
          </a:p>
          <a:p>
            <a:pPr algn="just">
              <a:defRPr/>
            </a:pPr>
            <a:r>
              <a:rPr lang="tr-TR" altLang="fr-FR" sz="2200" dirty="0" smtClean="0">
                <a:latin typeface="Arial" charset="0"/>
                <a:cs typeface="Arial" charset="0"/>
              </a:rPr>
              <a:t>2001		</a:t>
            </a:r>
            <a:r>
              <a:rPr lang="tr-TR" sz="2200" dirty="0" smtClean="0">
                <a:latin typeface="Arial" charset="0"/>
                <a:cs typeface="Arial" charset="0"/>
              </a:rPr>
              <a:t>ISO Tüketici Politikaları Komitesi’nin 				(COPOLCO) 	Sosyal Sorumluluk (SR) 			alanında bir ISO standardının 				             oluşturulmasına yönelik teklifi</a:t>
            </a:r>
            <a:r>
              <a:rPr lang="tr-TR" altLang="fr-FR" sz="2200" dirty="0" smtClean="0">
                <a:latin typeface="Arial" charset="0"/>
                <a:cs typeface="Arial" charset="0"/>
              </a:rPr>
              <a:t>.</a:t>
            </a:r>
          </a:p>
          <a:p>
            <a:pPr algn="just">
              <a:defRPr/>
            </a:pPr>
            <a:r>
              <a:rPr lang="tr-TR" altLang="fr-FR" sz="2200" dirty="0" smtClean="0">
                <a:latin typeface="Arial" charset="0"/>
                <a:cs typeface="Arial" charset="0"/>
              </a:rPr>
              <a:t>2004		ISO Teknik Yönetim Kurulu’nun (TMB) 			             bir adet ISO SR Standardı 					geliştirilmesine karar vermesi.</a:t>
            </a:r>
          </a:p>
          <a:p>
            <a:pPr algn="just">
              <a:defRPr/>
            </a:pPr>
            <a:r>
              <a:rPr lang="tr-TR" altLang="fr-FR" sz="2200" dirty="0" smtClean="0">
                <a:latin typeface="Arial" charset="0"/>
                <a:cs typeface="Arial" charset="0"/>
              </a:rPr>
              <a:t>2005-2010	99 farklı ülkede görev yapan 600’ün 				üzerinde uzman tarafından ISO 26000 			             standardının geliştirilmesi.</a:t>
            </a:r>
          </a:p>
          <a:p>
            <a:pPr algn="just">
              <a:defRPr/>
            </a:pPr>
            <a:r>
              <a:rPr lang="tr-TR" altLang="fr-FR" sz="2200" dirty="0" smtClean="0">
                <a:latin typeface="Arial" charset="0"/>
                <a:cs typeface="Arial" charset="0"/>
              </a:rPr>
              <a:t>Eylül 2010	ISO 26000 standardının taslak haline 			              ilişkin oylama yapılması.</a:t>
            </a:r>
          </a:p>
          <a:p>
            <a:pPr algn="just">
              <a:defRPr/>
            </a:pPr>
            <a:endParaRPr lang="tr-TR" altLang="fr-FR" sz="300" dirty="0" smtClean="0">
              <a:latin typeface="Arial" charset="0"/>
              <a:cs typeface="Arial" charset="0"/>
            </a:endParaRPr>
          </a:p>
          <a:p>
            <a:pPr algn="just">
              <a:defRPr/>
            </a:pPr>
            <a:r>
              <a:rPr lang="tr-TR" altLang="fr-FR" sz="2200" dirty="0" smtClean="0">
                <a:latin typeface="Arial" charset="0"/>
                <a:cs typeface="Arial" charset="0"/>
              </a:rPr>
              <a:t>Kasım 2010 	ISO 26000 standardının yayınlanması.</a:t>
            </a:r>
          </a:p>
          <a:p>
            <a:pPr eaLnBrk="1" hangingPunct="1">
              <a:buFontTx/>
              <a:buNone/>
              <a:defRPr/>
            </a:pPr>
            <a:endParaRPr lang="tr-TR" sz="2400" dirty="0" smtClean="0">
              <a:solidFill>
                <a:srgbClr val="013A79"/>
              </a:solidFill>
              <a:latin typeface="Arial" charset="0"/>
              <a:cs typeface="Arial"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284984"/>
            <a:ext cx="1745002" cy="186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295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12776"/>
            <a:ext cx="8568952" cy="5247878"/>
          </a:xfrm>
        </p:spPr>
        <p:txBody>
          <a:bodyPr/>
          <a:lstStyle/>
          <a:p>
            <a:pPr marL="0" indent="0" algn="just">
              <a:buNone/>
              <a:defRPr/>
            </a:pPr>
            <a:r>
              <a:rPr lang="tr-TR" sz="2400" b="1" dirty="0" smtClean="0">
                <a:solidFill>
                  <a:schemeClr val="accent2"/>
                </a:solidFill>
                <a:latin typeface="Arial" pitchFamily="34" charset="0"/>
                <a:cs typeface="Arial" pitchFamily="34" charset="0"/>
              </a:rPr>
              <a:t>ISO </a:t>
            </a:r>
            <a:r>
              <a:rPr lang="tr-TR" sz="2400" b="1" dirty="0" err="1" smtClean="0">
                <a:solidFill>
                  <a:schemeClr val="accent2"/>
                </a:solidFill>
                <a:latin typeface="Arial" pitchFamily="34" charset="0"/>
                <a:cs typeface="Arial" pitchFamily="34" charset="0"/>
              </a:rPr>
              <a:t>26000’in</a:t>
            </a:r>
            <a:r>
              <a:rPr lang="tr-TR" sz="2400" b="1" dirty="0" smtClean="0">
                <a:solidFill>
                  <a:schemeClr val="accent2"/>
                </a:solidFill>
                <a:latin typeface="Arial" pitchFamily="34" charset="0"/>
                <a:cs typeface="Arial" pitchFamily="34" charset="0"/>
              </a:rPr>
              <a:t> Hedefleri</a:t>
            </a:r>
          </a:p>
          <a:p>
            <a:pPr marL="0" indent="0" algn="just">
              <a:spcBef>
                <a:spcPts val="1200"/>
              </a:spcBef>
              <a:buNone/>
              <a:defRPr/>
            </a:pPr>
            <a:r>
              <a:rPr lang="tr-TR" sz="2200" dirty="0" smtClean="0">
                <a:latin typeface="Arial" pitchFamily="34" charset="0"/>
                <a:cs typeface="Arial" pitchFamily="34" charset="0"/>
              </a:rPr>
              <a:t>	Sürdürülebilir kalkınmaya katkıda bulunan </a:t>
            </a:r>
            <a:r>
              <a:rPr lang="tr-TR" sz="2200" b="1" dirty="0" smtClean="0">
                <a:solidFill>
                  <a:schemeClr val="accent5">
                    <a:lumMod val="75000"/>
                  </a:schemeClr>
                </a:solidFill>
                <a:latin typeface="Arial" pitchFamily="34" charset="0"/>
                <a:cs typeface="Arial" pitchFamily="34" charset="0"/>
              </a:rPr>
              <a:t>her çeşit 	kuruluşa </a:t>
            </a:r>
            <a:r>
              <a:rPr lang="tr-TR" sz="2200" dirty="0" smtClean="0">
                <a:latin typeface="Arial" pitchFamily="34" charset="0"/>
                <a:cs typeface="Arial" pitchFamily="34" charset="0"/>
              </a:rPr>
              <a:t>yardımcı olmak.</a:t>
            </a:r>
          </a:p>
          <a:p>
            <a:pPr marL="0" indent="0" algn="just">
              <a:spcBef>
                <a:spcPts val="1200"/>
              </a:spcBef>
              <a:buNone/>
              <a:defRPr/>
            </a:pPr>
            <a:r>
              <a:rPr lang="tr-TR" sz="2200" dirty="0" smtClean="0">
                <a:latin typeface="Arial" pitchFamily="34" charset="0"/>
                <a:cs typeface="Arial" pitchFamily="34" charset="0"/>
              </a:rPr>
              <a:t>	Yasalara uymanın tüm kuruluşların temel görevi ve 	taşıdıkları sosyal sorumluluğun asli bir unsuru olduğunu 	dikkate alarak, kuruluşları </a:t>
            </a:r>
            <a:r>
              <a:rPr lang="tr-TR" sz="2200" b="1" dirty="0" smtClean="0">
                <a:solidFill>
                  <a:schemeClr val="accent5">
                    <a:lumMod val="75000"/>
                  </a:schemeClr>
                </a:solidFill>
                <a:latin typeface="Arial" pitchFamily="34" charset="0"/>
                <a:cs typeface="Arial" pitchFamily="34" charset="0"/>
              </a:rPr>
              <a:t>yalnızca yasalara uymanın 	ötesinde harekete geçme</a:t>
            </a:r>
            <a:r>
              <a:rPr lang="tr-TR" sz="2200" dirty="0" smtClean="0">
                <a:latin typeface="Arial" pitchFamily="34" charset="0"/>
                <a:cs typeface="Arial" pitchFamily="34" charset="0"/>
              </a:rPr>
              <a:t>leri konusunda teşvik etmek.</a:t>
            </a:r>
          </a:p>
          <a:p>
            <a:pPr marL="0" indent="0">
              <a:buFontTx/>
              <a:buNone/>
              <a:defRPr/>
            </a:pPr>
            <a:endParaRPr lang="en-US" dirty="0">
              <a:latin typeface="Arial" pitchFamily="34" charset="0"/>
              <a:cs typeface="Arial" pitchFamily="34" charset="0"/>
            </a:endParaRPr>
          </a:p>
          <a:p>
            <a:pPr algn="just">
              <a:defRPr/>
            </a:pPr>
            <a:endParaRPr lang="fr-CH" dirty="0"/>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4</a:t>
            </a:fld>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221088"/>
            <a:ext cx="3879304" cy="1616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Win7\AppData\Local\Microsoft\Windows\Temporary Internet Files\Content.IE5\G0BW80EV\MM90017829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67905"/>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Win7\AppData\Local\Microsoft\Windows\Temporary Internet Files\Content.IE5\2AP38ON7\MM90017829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996952"/>
            <a:ext cx="6667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4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spcBef>
                <a:spcPts val="1200"/>
              </a:spcBef>
              <a:buNone/>
              <a:defRPr/>
            </a:pPr>
            <a:r>
              <a:rPr lang="tr-TR" sz="2000" dirty="0" smtClean="0">
                <a:latin typeface="Arial" pitchFamily="34" charset="0"/>
                <a:cs typeface="Arial" pitchFamily="34" charset="0"/>
              </a:rPr>
              <a:t>	Sosyal </a:t>
            </a:r>
            <a:r>
              <a:rPr lang="tr-TR" sz="2000" dirty="0">
                <a:latin typeface="Arial" pitchFamily="34" charset="0"/>
                <a:cs typeface="Arial" pitchFamily="34" charset="0"/>
              </a:rPr>
              <a:t>sorumluluk alanında ortak bir anlayış oluşturulmasını </a:t>
            </a:r>
            <a:r>
              <a:rPr lang="tr-TR" sz="2000" dirty="0" smtClean="0">
                <a:latin typeface="Arial" pitchFamily="34" charset="0"/>
                <a:cs typeface="Arial" pitchFamily="34" charset="0"/>
              </a:rPr>
              <a:t>	desteklemek</a:t>
            </a:r>
            <a:r>
              <a:rPr lang="tr-TR" sz="2000" dirty="0">
                <a:latin typeface="Arial" pitchFamily="34" charset="0"/>
                <a:cs typeface="Arial" pitchFamily="34" charset="0"/>
              </a:rPr>
              <a:t>.</a:t>
            </a:r>
          </a:p>
          <a:p>
            <a:pPr marL="0" indent="0" algn="just">
              <a:spcBef>
                <a:spcPts val="1200"/>
              </a:spcBef>
              <a:buNone/>
              <a:defRPr/>
            </a:pPr>
            <a:r>
              <a:rPr lang="tr-TR" sz="2000" dirty="0" smtClean="0">
                <a:latin typeface="Arial" pitchFamily="34" charset="0"/>
                <a:cs typeface="Arial" pitchFamily="34" charset="0"/>
              </a:rPr>
              <a:t>	Sosyal </a:t>
            </a:r>
            <a:r>
              <a:rPr lang="tr-TR" sz="2000" dirty="0">
                <a:latin typeface="Arial" pitchFamily="34" charset="0"/>
                <a:cs typeface="Arial" pitchFamily="34" charset="0"/>
              </a:rPr>
              <a:t>sorumluluk alanında yeni araçlar ve girişimler </a:t>
            </a:r>
            <a:r>
              <a:rPr lang="tr-TR" sz="2000" dirty="0" smtClean="0">
                <a:latin typeface="Arial" pitchFamily="34" charset="0"/>
                <a:cs typeface="Arial" pitchFamily="34" charset="0"/>
              </a:rPr>
              <a:t>	üretmekten </a:t>
            </a:r>
            <a:r>
              <a:rPr lang="tr-TR" sz="2000" dirty="0">
                <a:latin typeface="Arial" pitchFamily="34" charset="0"/>
                <a:cs typeface="Arial" pitchFamily="34" charset="0"/>
              </a:rPr>
              <a:t>ziyade, halihazırda mevcut olanları daha da </a:t>
            </a:r>
            <a:r>
              <a:rPr lang="tr-TR" sz="2000" dirty="0" smtClean="0">
                <a:latin typeface="Arial" pitchFamily="34" charset="0"/>
                <a:cs typeface="Arial" pitchFamily="34" charset="0"/>
              </a:rPr>
              <a:t>	iyileştirmek.</a:t>
            </a:r>
          </a:p>
          <a:p>
            <a:pPr marL="0" indent="0" algn="just">
              <a:spcBef>
                <a:spcPts val="1200"/>
              </a:spcBef>
              <a:buNone/>
              <a:defRPr/>
            </a:pPr>
            <a:endParaRPr lang="tr-TR" sz="2000" dirty="0">
              <a:latin typeface="Arial" pitchFamily="34" charset="0"/>
              <a:cs typeface="Arial" pitchFamily="34" charset="0"/>
            </a:endParaRPr>
          </a:p>
          <a:p>
            <a:pPr marL="0" indent="0" algn="just">
              <a:spcBef>
                <a:spcPts val="1200"/>
              </a:spcBef>
              <a:buNone/>
              <a:defRPr/>
            </a:pPr>
            <a:r>
              <a:rPr lang="tr-TR" sz="2000" dirty="0" smtClean="0">
                <a:latin typeface="Arial" pitchFamily="34" charset="0"/>
                <a:cs typeface="Arial" pitchFamily="34" charset="0"/>
              </a:rPr>
              <a:t>	► </a:t>
            </a:r>
            <a:r>
              <a:rPr lang="tr-TR" sz="2000" dirty="0">
                <a:latin typeface="Arial" pitchFamily="34" charset="0"/>
                <a:cs typeface="Arial" pitchFamily="34" charset="0"/>
              </a:rPr>
              <a:t>Bu çerçevede, ISO 26000 </a:t>
            </a:r>
            <a:r>
              <a:rPr lang="tr-TR" sz="2000" dirty="0" smtClean="0">
                <a:latin typeface="Arial" pitchFamily="34" charset="0"/>
                <a:cs typeface="Arial" pitchFamily="34" charset="0"/>
              </a:rPr>
              <a:t>	</a:t>
            </a:r>
          </a:p>
          <a:p>
            <a:pPr marL="0" indent="0">
              <a:spcBef>
                <a:spcPts val="1200"/>
              </a:spcBef>
              <a:buNone/>
              <a:defRPr/>
            </a:pPr>
            <a:r>
              <a:rPr lang="tr-TR" sz="2000" b="1" dirty="0">
                <a:latin typeface="Arial" pitchFamily="34" charset="0"/>
                <a:cs typeface="Arial" pitchFamily="34" charset="0"/>
              </a:rPr>
              <a:t>	</a:t>
            </a:r>
            <a:r>
              <a:rPr lang="tr-TR" sz="2400" b="1" dirty="0" smtClean="0">
                <a:solidFill>
                  <a:schemeClr val="accent5">
                    <a:lumMod val="75000"/>
                  </a:schemeClr>
                </a:solidFill>
                <a:latin typeface="Arial" pitchFamily="34" charset="0"/>
                <a:cs typeface="Arial" pitchFamily="34" charset="0"/>
              </a:rPr>
              <a:t>isteğe </a:t>
            </a:r>
            <a:r>
              <a:rPr lang="tr-TR" sz="2400" b="1" dirty="0">
                <a:solidFill>
                  <a:schemeClr val="accent5">
                    <a:lumMod val="75000"/>
                  </a:schemeClr>
                </a:solidFill>
                <a:latin typeface="Arial" pitchFamily="34" charset="0"/>
                <a:cs typeface="Arial" pitchFamily="34" charset="0"/>
              </a:rPr>
              <a:t>bağlı ve rehber </a:t>
            </a:r>
            <a:r>
              <a:rPr lang="tr-TR" sz="2400" b="1" dirty="0" smtClean="0">
                <a:solidFill>
                  <a:schemeClr val="accent5">
                    <a:lumMod val="75000"/>
                  </a:schemeClr>
                </a:solidFill>
                <a:latin typeface="Arial" pitchFamily="34" charset="0"/>
                <a:cs typeface="Arial" pitchFamily="34" charset="0"/>
              </a:rPr>
              <a:t>niteliğinde </a:t>
            </a:r>
            <a:r>
              <a:rPr lang="tr-TR" sz="2400" b="1" dirty="0">
                <a:solidFill>
                  <a:schemeClr val="accent5">
                    <a:lumMod val="75000"/>
                  </a:schemeClr>
                </a:solidFill>
                <a:latin typeface="Arial" pitchFamily="34" charset="0"/>
                <a:cs typeface="Arial" pitchFamily="34" charset="0"/>
              </a:rPr>
              <a:t>bir standarttır</a:t>
            </a:r>
            <a:r>
              <a:rPr lang="tr-TR" sz="2400" dirty="0">
                <a:solidFill>
                  <a:schemeClr val="accent5">
                    <a:lumMod val="75000"/>
                  </a:schemeClr>
                </a:solidFill>
                <a:latin typeface="Arial" pitchFamily="34" charset="0"/>
                <a:cs typeface="Arial" pitchFamily="34" charset="0"/>
              </a:rPr>
              <a:t>!</a:t>
            </a:r>
          </a:p>
          <a:p>
            <a:endParaRPr lang="tr-TR" dirty="0"/>
          </a:p>
        </p:txBody>
      </p:sp>
      <p:pic>
        <p:nvPicPr>
          <p:cNvPr id="5122" name="Picture 2" descr="C:\Users\Win7\AppData\Local\Microsoft\Windows\Temporary Internet Files\Content.IE5\R63J8FRP\MM900178299[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in7\AppData\Local\Microsoft\Windows\Temporary Internet Files\Content.IE5\H6S1PNAE\MM90017830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64904"/>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in7\AppData\Local\Microsoft\Windows\Temporary Internet Files\Content.IE5\89VGK1U4\MC90034631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486150"/>
            <a:ext cx="942746" cy="75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4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3"/>
          <p:cNvSpPr>
            <a:spLocks noGrp="1"/>
          </p:cNvSpPr>
          <p:nvPr>
            <p:ph type="sldNum" sz="quarter" idx="12"/>
          </p:nvPr>
        </p:nvSpPr>
        <p:spPr>
          <a:noFill/>
        </p:spPr>
        <p:txBody>
          <a:bodyPr/>
          <a:lstStyle/>
          <a:p>
            <a:fld id="{994A0BC4-3992-4C29-821D-6EE2828E2F9B}" type="slidenum">
              <a:rPr lang="fr-FR" smtClean="0"/>
              <a:pPr/>
              <a:t>6</a:t>
            </a:fld>
            <a:endParaRPr lang="fr-FR" smtClean="0"/>
          </a:p>
        </p:txBody>
      </p:sp>
      <p:sp>
        <p:nvSpPr>
          <p:cNvPr id="4099" name="Espace réservé du contenu 4"/>
          <p:cNvSpPr>
            <a:spLocks noGrp="1"/>
          </p:cNvSpPr>
          <p:nvPr>
            <p:ph idx="1"/>
          </p:nvPr>
        </p:nvSpPr>
        <p:spPr>
          <a:xfrm>
            <a:off x="467544" y="980728"/>
            <a:ext cx="8568952" cy="5184576"/>
          </a:xfrm>
        </p:spPr>
        <p:txBody>
          <a:bodyPr/>
          <a:lstStyle/>
          <a:p>
            <a:pPr marL="57150" indent="0">
              <a:buNone/>
              <a:defRPr/>
            </a:pPr>
            <a:r>
              <a:rPr lang="tr-TR" sz="2400" b="1" dirty="0" smtClean="0">
                <a:solidFill>
                  <a:schemeClr val="accent2"/>
                </a:solidFill>
                <a:latin typeface="Arial" pitchFamily="34" charset="0"/>
                <a:cs typeface="Arial" pitchFamily="34" charset="0"/>
              </a:rPr>
              <a:t>ISO 26000 ne değildir?</a:t>
            </a:r>
          </a:p>
          <a:p>
            <a:pPr marL="57150" indent="0" algn="just">
              <a:buNone/>
              <a:defRPr/>
            </a:pPr>
            <a:endParaRPr lang="tr-TR" sz="500" b="1" dirty="0" smtClean="0">
              <a:solidFill>
                <a:schemeClr val="accent2"/>
              </a:solidFill>
              <a:latin typeface="Arial" pitchFamily="34" charset="0"/>
              <a:cs typeface="Arial" pitchFamily="34" charset="0"/>
            </a:endParaRPr>
          </a:p>
          <a:p>
            <a:pPr marL="363538" lvl="1" indent="-276225" algn="just">
              <a:spcAft>
                <a:spcPts val="1200"/>
              </a:spcAft>
              <a:buFont typeface="Arial" panose="020B0604020202020204" pitchFamily="34" charset="0"/>
              <a:buChar char="•"/>
              <a:defRPr/>
            </a:pPr>
            <a:r>
              <a:rPr lang="tr-TR" sz="2200" dirty="0" smtClean="0">
                <a:latin typeface="Arial" pitchFamily="34" charset="0"/>
                <a:cs typeface="Arial" pitchFamily="34" charset="0"/>
              </a:rPr>
              <a:t>ISO 26000 </a:t>
            </a:r>
            <a:r>
              <a:rPr lang="tr-TR" sz="2200" b="1" dirty="0" smtClean="0">
                <a:solidFill>
                  <a:schemeClr val="accent5">
                    <a:lumMod val="75000"/>
                  </a:schemeClr>
                </a:solidFill>
                <a:latin typeface="Arial" pitchFamily="34" charset="0"/>
                <a:cs typeface="Arial" pitchFamily="34" charset="0"/>
              </a:rPr>
              <a:t>yönetim sistemine ilişkin bir standart </a:t>
            </a:r>
            <a:r>
              <a:rPr lang="tr-TR" sz="2200" dirty="0" smtClean="0">
                <a:latin typeface="Arial" pitchFamily="34" charset="0"/>
                <a:cs typeface="Arial" pitchFamily="34" charset="0"/>
              </a:rPr>
              <a:t>değildir.</a:t>
            </a:r>
          </a:p>
          <a:p>
            <a:pPr marL="363538" lvl="1" indent="-276225" algn="just">
              <a:spcAft>
                <a:spcPts val="1200"/>
              </a:spcAft>
              <a:buFont typeface="Arial" panose="020B0604020202020204" pitchFamily="34" charset="0"/>
              <a:buChar char="•"/>
              <a:defRPr/>
            </a:pPr>
            <a:r>
              <a:rPr lang="tr-TR" sz="2200" dirty="0" smtClean="0">
                <a:latin typeface="Arial" pitchFamily="34" charset="0"/>
                <a:cs typeface="Arial" pitchFamily="34" charset="0"/>
              </a:rPr>
              <a:t>Bu standart, </a:t>
            </a:r>
            <a:r>
              <a:rPr lang="tr-TR" sz="2200" b="1" dirty="0" smtClean="0">
                <a:solidFill>
                  <a:schemeClr val="accent5">
                    <a:lumMod val="75000"/>
                  </a:schemeClr>
                </a:solidFill>
                <a:latin typeface="Arial" pitchFamily="34" charset="0"/>
                <a:cs typeface="Arial" pitchFamily="34" charset="0"/>
              </a:rPr>
              <a:t>sertifikalandırma, düzenleme veya sözleşme amacıyla kullanıma uygun</a:t>
            </a:r>
            <a:r>
              <a:rPr lang="tr-TR" sz="2200" dirty="0" smtClean="0">
                <a:latin typeface="Arial" pitchFamily="34" charset="0"/>
                <a:cs typeface="Arial" pitchFamily="34" charset="0"/>
              </a:rPr>
              <a:t> değildir. Böyle amaçlara hizmet etmek üzere tasarlanmamıştır.</a:t>
            </a:r>
          </a:p>
          <a:p>
            <a:pPr marL="363538" lvl="1" indent="-276225" algn="just">
              <a:spcAft>
                <a:spcPts val="1200"/>
              </a:spcAft>
              <a:buFont typeface="Arial" panose="020B0604020202020204" pitchFamily="34" charset="0"/>
              <a:buChar char="•"/>
              <a:defRPr/>
            </a:pPr>
            <a:r>
              <a:rPr lang="tr-TR" sz="2200" dirty="0" smtClean="0">
                <a:latin typeface="Arial" pitchFamily="34" charset="0"/>
                <a:cs typeface="Arial" pitchFamily="34" charset="0"/>
              </a:rPr>
              <a:t>ISO 26000 standardının sertifikalandırılmasına ilişkin teklifler veya bu standardın sertifikalandırılmış olduğu yönündeki söylemler, ISO 26000 standardını maksat ve amacından saptırarak yanış şekilde kullanılmasına neden olacaktır.</a:t>
            </a:r>
          </a:p>
          <a:p>
            <a:pPr marL="363538" lvl="1" indent="-276225" algn="just">
              <a:spcAft>
                <a:spcPts val="1200"/>
              </a:spcAft>
              <a:buFont typeface="Arial" panose="020B0604020202020204" pitchFamily="34" charset="0"/>
              <a:buChar char="•"/>
              <a:defRPr/>
            </a:pPr>
            <a:r>
              <a:rPr lang="tr-TR" sz="2200" dirty="0" smtClean="0">
                <a:latin typeface="Arial" pitchFamily="34" charset="0"/>
                <a:cs typeface="Arial" pitchFamily="34" charset="0"/>
              </a:rPr>
              <a:t>ISO 26000 kapsamında hiç bir gereksinim öngörülmediği için, </a:t>
            </a:r>
            <a:r>
              <a:rPr lang="tr-TR" sz="2200" b="1" dirty="0" smtClean="0">
                <a:solidFill>
                  <a:schemeClr val="accent5">
                    <a:lumMod val="75000"/>
                  </a:schemeClr>
                </a:solidFill>
                <a:latin typeface="Arial" pitchFamily="34" charset="0"/>
                <a:cs typeface="Arial" pitchFamily="34" charset="0"/>
              </a:rPr>
              <a:t>herhangi bir sertifikasyonla uygunluk tescili yapılması </a:t>
            </a:r>
            <a:r>
              <a:rPr lang="tr-TR" sz="2200" dirty="0" smtClean="0">
                <a:latin typeface="Arial" pitchFamily="34" charset="0"/>
                <a:cs typeface="Arial" pitchFamily="34" charset="0"/>
              </a:rPr>
              <a:t>mümkün değildir.</a:t>
            </a:r>
          </a:p>
          <a:p>
            <a:pPr>
              <a:defRPr/>
            </a:pPr>
            <a:endParaRPr lang="en-US" sz="2400" dirty="0">
              <a:latin typeface="Arial" pitchFamily="34" charset="0"/>
              <a:cs typeface="Arial" pitchFamily="34" charset="0"/>
            </a:endParaRPr>
          </a:p>
          <a:p>
            <a:pPr algn="just">
              <a:spcAft>
                <a:spcPts val="1200"/>
              </a:spcAft>
            </a:pPr>
            <a:endParaRPr lang="en-GB" sz="2400" dirty="0" smtClean="0">
              <a:solidFill>
                <a:srgbClr val="013A79"/>
              </a:solidFill>
              <a:latin typeface="Arial" charset="0"/>
              <a:cs typeface="Arial" charset="0"/>
            </a:endParaRPr>
          </a:p>
        </p:txBody>
      </p:sp>
      <p:pic>
        <p:nvPicPr>
          <p:cNvPr id="6146" name="Picture 2" descr="C:\Users\Win7\AppData\Local\Microsoft\Windows\Temporary Internet Files\Content.IE5\GVZU8O3S\MC9004421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08" y="0"/>
            <a:ext cx="160544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41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1052736"/>
            <a:ext cx="7992888" cy="5445224"/>
          </a:xfrm>
        </p:spPr>
        <p:txBody>
          <a:bodyPr/>
          <a:lstStyle/>
          <a:p>
            <a:pPr marL="0" indent="0">
              <a:spcBef>
                <a:spcPts val="0"/>
              </a:spcBef>
              <a:spcAft>
                <a:spcPts val="0"/>
              </a:spcAft>
              <a:buNone/>
            </a:pPr>
            <a:r>
              <a:rPr lang="tr-TR" sz="2400" b="1" dirty="0" smtClean="0">
                <a:solidFill>
                  <a:schemeClr val="accent2"/>
                </a:solidFill>
                <a:latin typeface="Arial" panose="020B0604020202020204" pitchFamily="34" charset="0"/>
                <a:cs typeface="Arial" panose="020B0604020202020204" pitchFamily="34" charset="0"/>
              </a:rPr>
              <a:t>İş Dünyası ISO 26000’i niçin kullanmalı? </a:t>
            </a:r>
          </a:p>
          <a:p>
            <a:pPr>
              <a:spcAft>
                <a:spcPts val="1200"/>
              </a:spcAft>
            </a:pPr>
            <a:r>
              <a:rPr lang="tr-TR" sz="2200" b="1" dirty="0" smtClean="0">
                <a:solidFill>
                  <a:schemeClr val="accent5">
                    <a:lumMod val="75000"/>
                  </a:schemeClr>
                </a:solidFill>
                <a:latin typeface="Arial" panose="020B0604020202020204" pitchFamily="34" charset="0"/>
                <a:cs typeface="Arial" panose="020B0604020202020204" pitchFamily="34" charset="0"/>
              </a:rPr>
              <a:t>Küresel bir mutabakat süreci </a:t>
            </a:r>
            <a:r>
              <a:rPr lang="tr-TR" sz="2200" dirty="0" smtClean="0">
                <a:latin typeface="Arial" panose="020B0604020202020204" pitchFamily="34" charset="0"/>
                <a:cs typeface="Arial" panose="020B0604020202020204" pitchFamily="34" charset="0"/>
              </a:rPr>
              <a:t>sonucunda geliştirilmiş olması nedeniyle ISO 26000 standardı saygınlık kazanmış ve büyük ilgi görmüştür.</a:t>
            </a:r>
          </a:p>
          <a:p>
            <a:pPr>
              <a:spcAft>
                <a:spcPts val="1200"/>
              </a:spcAft>
            </a:pPr>
            <a:r>
              <a:rPr lang="tr-TR" sz="2200" dirty="0" smtClean="0">
                <a:latin typeface="Arial" panose="020B0604020202020204" pitchFamily="34" charset="0"/>
                <a:cs typeface="Arial" panose="020B0604020202020204" pitchFamily="34" charset="0"/>
              </a:rPr>
              <a:t>ISO 26000 standardı, ILO Üçlü Bildirgesi, OECD Çok Uluslu Şirketler Rehberi, BM İş Dünyası ve İnsan Hakları Rehber İlkeleri ve BM Küresel İlkeler Sözleşmesi ile birlikte iş dünyasına sosyal sorumluluk alanında rehberlik eden </a:t>
            </a:r>
            <a:r>
              <a:rPr lang="tr-TR" sz="2200" b="1" dirty="0" smtClean="0">
                <a:solidFill>
                  <a:schemeClr val="accent5">
                    <a:lumMod val="75000"/>
                  </a:schemeClr>
                </a:solidFill>
                <a:latin typeface="Arial" panose="020B0604020202020204" pitchFamily="34" charset="0"/>
                <a:cs typeface="Arial" panose="020B0604020202020204" pitchFamily="34" charset="0"/>
              </a:rPr>
              <a:t>en önemli uluslararası araçlarından biri </a:t>
            </a:r>
            <a:r>
              <a:rPr lang="tr-TR" sz="2200" dirty="0" smtClean="0">
                <a:latin typeface="Arial" panose="020B0604020202020204" pitchFamily="34" charset="0"/>
                <a:cs typeface="Arial" panose="020B0604020202020204" pitchFamily="34" charset="0"/>
              </a:rPr>
              <a:t>olarak gösterilmektedir.</a:t>
            </a:r>
          </a:p>
          <a:p>
            <a:pPr>
              <a:defRPr/>
            </a:pPr>
            <a:r>
              <a:rPr lang="tr-TR" sz="2200" b="1" dirty="0" smtClean="0">
                <a:solidFill>
                  <a:schemeClr val="accent5">
                    <a:lumMod val="75000"/>
                  </a:schemeClr>
                </a:solidFill>
                <a:latin typeface="Arial" panose="020B0604020202020204" pitchFamily="34" charset="0"/>
                <a:cs typeface="Arial" panose="020B0604020202020204" pitchFamily="34" charset="0"/>
              </a:rPr>
              <a:t>Tüketicilerden, STK’lardan veya müşterilerden gelebilecek muhtemel talepler</a:t>
            </a:r>
            <a:r>
              <a:rPr lang="tr-TR" sz="2200" dirty="0" smtClean="0">
                <a:latin typeface="Arial" panose="020B0604020202020204" pitchFamily="34" charset="0"/>
                <a:cs typeface="Arial" panose="020B0604020202020204" pitchFamily="34" charset="0"/>
              </a:rPr>
              <a:t>e yanıt verebilmeleri için şirketlerin ISO 26000 konusundaki farkındalıklarını artırmaları gerekmektedir. </a:t>
            </a:r>
          </a:p>
          <a:p>
            <a:pPr>
              <a:spcAft>
                <a:spcPts val="1200"/>
              </a:spcAft>
            </a:pPr>
            <a:endParaRPr lang="fr-CH" sz="2400" dirty="0" smtClean="0">
              <a:solidFill>
                <a:srgbClr val="013A79"/>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7</a:t>
            </a:fld>
            <a:endParaRPr lang="fr-FR" dirty="0"/>
          </a:p>
        </p:txBody>
      </p:sp>
      <p:pic>
        <p:nvPicPr>
          <p:cNvPr id="1026" name="Picture 2" descr="C:\Users\Win7\AppData\Local\Microsoft\Windows\Temporary Internet Files\Content.IE5\2AP38ON7\MC9003269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3798"/>
            <a:ext cx="1489550" cy="148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85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412776"/>
            <a:ext cx="7772400" cy="4032448"/>
          </a:xfrm>
        </p:spPr>
        <p:txBody>
          <a:bodyPr>
            <a:normAutofit lnSpcReduction="10000"/>
          </a:bodyPr>
          <a:lstStyle/>
          <a:p>
            <a:pPr marL="0" indent="0" algn="just">
              <a:buFontTx/>
              <a:buNone/>
              <a:defRPr/>
            </a:pPr>
            <a:r>
              <a:rPr lang="tr-TR" sz="2400" b="1" dirty="0" smtClean="0">
                <a:solidFill>
                  <a:schemeClr val="accent2"/>
                </a:solidFill>
                <a:latin typeface="Arial" pitchFamily="34" charset="0"/>
                <a:cs typeface="Arial" pitchFamily="34" charset="0"/>
              </a:rPr>
              <a:t>ISO 26000 Standardının İçerdiği Temel Unsurlar</a:t>
            </a:r>
          </a:p>
          <a:p>
            <a:pPr marL="0" indent="0">
              <a:buNone/>
              <a:defRPr/>
            </a:pPr>
            <a:r>
              <a:rPr lang="tr-TR" sz="2200" dirty="0" smtClean="0">
                <a:latin typeface="Arial" pitchFamily="34" charset="0"/>
                <a:cs typeface="Arial" pitchFamily="34" charset="0"/>
              </a:rPr>
              <a:t>	</a:t>
            </a:r>
            <a:r>
              <a:rPr lang="tr-TR" sz="2200" b="1" dirty="0" smtClean="0">
                <a:latin typeface="Arial" pitchFamily="34" charset="0"/>
                <a:cs typeface="Arial" pitchFamily="34" charset="0"/>
              </a:rPr>
              <a:t>1. </a:t>
            </a:r>
            <a:r>
              <a:rPr lang="tr-TR" sz="2200" dirty="0" smtClean="0">
                <a:latin typeface="Arial" pitchFamily="34" charset="0"/>
                <a:cs typeface="Arial" pitchFamily="34" charset="0"/>
              </a:rPr>
              <a:t>Sosyal Sorumluluk alanındaki kilit terimler ve 	ilkelere ilişkin tanımlar (2. ve 4. Bölüm).</a:t>
            </a:r>
          </a:p>
          <a:p>
            <a:pPr marL="0" indent="0">
              <a:buNone/>
              <a:defRPr/>
            </a:pPr>
            <a:r>
              <a:rPr lang="tr-TR" sz="2200" dirty="0" smtClean="0">
                <a:latin typeface="Arial" pitchFamily="34" charset="0"/>
                <a:cs typeface="Arial" pitchFamily="34" charset="0"/>
              </a:rPr>
              <a:t>	</a:t>
            </a:r>
            <a:r>
              <a:rPr lang="tr-TR" sz="2200" b="1" dirty="0" smtClean="0">
                <a:latin typeface="Arial" pitchFamily="34" charset="0"/>
                <a:cs typeface="Arial" pitchFamily="34" charset="0"/>
              </a:rPr>
              <a:t>2. </a:t>
            </a:r>
            <a:r>
              <a:rPr lang="tr-TR" sz="2200" dirty="0" smtClean="0">
                <a:latin typeface="Arial" pitchFamily="34" charset="0"/>
                <a:cs typeface="Arial" pitchFamily="34" charset="0"/>
              </a:rPr>
              <a:t>Sosyal Sorumluluğun kabul edilmesi ve ilgili 	paydaşın belirlenerek sürece dahil edilmesi 	konusunda rehber niteliğinde bilgiler (5. Bölüm).</a:t>
            </a:r>
          </a:p>
          <a:p>
            <a:pPr marL="0" indent="0">
              <a:buNone/>
              <a:defRPr/>
            </a:pPr>
            <a:r>
              <a:rPr lang="tr-TR" sz="2200" dirty="0" smtClean="0">
                <a:latin typeface="Arial" pitchFamily="34" charset="0"/>
                <a:cs typeface="Arial" pitchFamily="34" charset="0"/>
              </a:rPr>
              <a:t>	</a:t>
            </a:r>
            <a:r>
              <a:rPr lang="tr-TR" sz="2200" b="1" dirty="0" smtClean="0">
                <a:latin typeface="Arial" pitchFamily="34" charset="0"/>
                <a:cs typeface="Arial" pitchFamily="34" charset="0"/>
              </a:rPr>
              <a:t>3. </a:t>
            </a:r>
            <a:r>
              <a:rPr lang="tr-TR" sz="2200" dirty="0" smtClean="0">
                <a:latin typeface="Arial" pitchFamily="34" charset="0"/>
                <a:cs typeface="Arial" pitchFamily="34" charset="0"/>
              </a:rPr>
              <a:t>Sosyal Sorumluluğa ilişkin temel konular (6. 	Bölüm).</a:t>
            </a:r>
          </a:p>
          <a:p>
            <a:pPr marL="0" indent="0">
              <a:buNone/>
              <a:defRPr/>
            </a:pPr>
            <a:r>
              <a:rPr lang="tr-TR" sz="2200" dirty="0" smtClean="0">
                <a:latin typeface="Arial" pitchFamily="34" charset="0"/>
                <a:cs typeface="Arial" pitchFamily="34" charset="0"/>
              </a:rPr>
              <a:t>	</a:t>
            </a:r>
            <a:r>
              <a:rPr lang="tr-TR" sz="2200" b="1" dirty="0" smtClean="0">
                <a:latin typeface="Arial" pitchFamily="34" charset="0"/>
                <a:cs typeface="Arial" pitchFamily="34" charset="0"/>
              </a:rPr>
              <a:t>4. </a:t>
            </a:r>
            <a:r>
              <a:rPr lang="tr-TR" sz="2200" dirty="0" smtClean="0">
                <a:latin typeface="Arial" pitchFamily="34" charset="0"/>
                <a:cs typeface="Arial" pitchFamily="34" charset="0"/>
              </a:rPr>
              <a:t>Sosyal sorumluluğun kuruluşlara entegre 	edilmesinde benimsenecek yöntemlere ilişkin öneriler 	(7. Bölüm). </a:t>
            </a:r>
          </a:p>
          <a:p>
            <a:pPr marL="0" indent="0">
              <a:buNone/>
              <a:defRPr/>
            </a:pPr>
            <a:endParaRPr lang="tr-TR" sz="2200" dirty="0">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8</a:t>
            </a:fld>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46448"/>
            <a:ext cx="2420888" cy="211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253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0" y="2060848"/>
            <a:ext cx="7772400" cy="4035152"/>
          </a:xfrm>
        </p:spPr>
        <p:txBody>
          <a:bodyPr/>
          <a:lstStyle/>
          <a:p>
            <a:pPr>
              <a:spcAft>
                <a:spcPts val="1200"/>
              </a:spcAft>
            </a:pPr>
            <a:endParaRPr lang="fr-CH" sz="2400" dirty="0" smtClean="0">
              <a:solidFill>
                <a:srgbClr val="013A79"/>
              </a:solidFill>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pPr>
              <a:defRPr/>
            </a:pPr>
            <a:fld id="{E1AB5DD0-3E2D-4BB3-9236-2D3BA3B3CBC1}" type="slidenum">
              <a:rPr lang="fr-FR" smtClean="0"/>
              <a:pPr>
                <a:defRPr/>
              </a:pPr>
              <a:t>9</a:t>
            </a:fld>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24744"/>
            <a:ext cx="8280920" cy="561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702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855</Words>
  <Application>Microsoft Office PowerPoint</Application>
  <PresentationFormat>Ekran Gösterisi (4:3)</PresentationFormat>
  <Paragraphs>193</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ISO 26000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Tablo 2 – Sosyal sorumluluğa ilişkin temel  husus ve konular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SHNWEBPC</dc:creator>
  <cp:lastModifiedBy>Hp</cp:lastModifiedBy>
  <cp:revision>29</cp:revision>
  <dcterms:created xsi:type="dcterms:W3CDTF">2013-03-18T14:58:09Z</dcterms:created>
  <dcterms:modified xsi:type="dcterms:W3CDTF">2014-06-10T13:51:17Z</dcterms:modified>
</cp:coreProperties>
</file>