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0" r:id="rId2"/>
    <p:sldId id="261" r:id="rId3"/>
    <p:sldId id="262" r:id="rId4"/>
    <p:sldId id="263" r:id="rId5"/>
    <p:sldId id="264" r:id="rId6"/>
    <p:sldId id="272" r:id="rId7"/>
    <p:sldId id="265" r:id="rId8"/>
    <p:sldId id="273" r:id="rId9"/>
    <p:sldId id="266" r:id="rId10"/>
    <p:sldId id="267" r:id="rId11"/>
    <p:sldId id="274" r:id="rId12"/>
    <p:sldId id="268" r:id="rId13"/>
    <p:sldId id="275"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0"/>
            <p14:sldId id="261"/>
            <p14:sldId id="262"/>
            <p14:sldId id="263"/>
            <p14:sldId id="264"/>
            <p14:sldId id="272"/>
            <p14:sldId id="265"/>
            <p14:sldId id="273"/>
            <p14:sldId id="266"/>
            <p14:sldId id="267"/>
            <p14:sldId id="274"/>
            <p14:sldId id="268"/>
            <p14:sldId id="275"/>
            <p14:sldId id="269"/>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1F643C-078A-41FB-89B9-04EAA911BF64}"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9DEBC-C11A-4D7D-B0A5-7012B4450AFE}" type="slidenum">
              <a:rPr lang="tr-TR" smtClean="0"/>
              <a:t>‹#›</a:t>
            </a:fld>
            <a:endParaRPr lang="tr-TR"/>
          </a:p>
        </p:txBody>
      </p:sp>
    </p:spTree>
    <p:extLst>
      <p:ext uri="{BB962C8B-B14F-4D97-AF65-F5344CB8AC3E}">
        <p14:creationId xmlns:p14="http://schemas.microsoft.com/office/powerpoint/2010/main" val="4288932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F6F0F700-D0E1-4D52-B5A8-34FAF1AD1F05}" type="slidenum">
              <a:rPr lang="fr-FR" smtClean="0"/>
              <a:pPr>
                <a:defRPr/>
              </a:pPr>
              <a:t>5</a:t>
            </a:fld>
            <a:endParaRPr lang="fr-FR"/>
          </a:p>
        </p:txBody>
      </p:sp>
    </p:spTree>
    <p:extLst>
      <p:ext uri="{BB962C8B-B14F-4D97-AF65-F5344CB8AC3E}">
        <p14:creationId xmlns:p14="http://schemas.microsoft.com/office/powerpoint/2010/main" val="4104663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tr-TR" sz="3600" b="1" dirty="0" smtClean="0">
                <a:solidFill>
                  <a:schemeClr val="accent2"/>
                </a:solidFill>
                <a:latin typeface="Arial" charset="0"/>
                <a:cs typeface="Arial" charset="0"/>
              </a:rPr>
              <a:t/>
            </a:r>
            <a:br>
              <a:rPr lang="tr-TR" sz="3600" b="1" dirty="0" smtClean="0">
                <a:solidFill>
                  <a:schemeClr val="accent2"/>
                </a:solidFill>
                <a:latin typeface="Arial" charset="0"/>
                <a:cs typeface="Arial" charset="0"/>
              </a:rPr>
            </a:br>
            <a:r>
              <a:rPr lang="tr-TR" sz="3600" b="1" dirty="0" smtClean="0">
                <a:solidFill>
                  <a:schemeClr val="accent2"/>
                </a:solidFill>
                <a:latin typeface="Arial" charset="0"/>
                <a:cs typeface="Arial" charset="0"/>
              </a:rPr>
              <a:t>KSS nedir? Neden KSS? Şirketlere ve Devletlere Düşen Görevler Nelerdir?</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a:solidFill>
                  <a:schemeClr val="accent2"/>
                </a:solidFill>
                <a:latin typeface="Arial" charset="0"/>
                <a:cs typeface="Arial" charset="0"/>
              </a:rPr>
              <a:t/>
            </a:r>
            <a:br>
              <a:rPr lang="en-US" altLang="fr-FR" sz="3600" b="1" dirty="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2483260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8208912" cy="5256584"/>
          </a:xfrm>
        </p:spPr>
        <p:txBody>
          <a:bodyPr>
            <a:noAutofit/>
          </a:bodyPr>
          <a:lstStyle/>
          <a:p>
            <a:r>
              <a:rPr lang="tr-TR" sz="2400" dirty="0" smtClean="0">
                <a:latin typeface="Arial" pitchFamily="34" charset="0"/>
                <a:cs typeface="Arial" pitchFamily="34" charset="0"/>
              </a:rPr>
              <a:t>«Koruma, saygı gösterme ve telafi etme» çerçevesi insan haklarına odaklanmıştır. Ancak, çerçevede benimsenen bu anlayış, şirket ve devletlere düşen farklı sorumlulukların yanı sıra şirketlerin KSS alanında oynadıkları role de yansımaktadır. </a:t>
            </a:r>
            <a:r>
              <a:rPr lang="tr-TR" sz="2400" b="1" dirty="0" smtClean="0">
                <a:latin typeface="Arial" pitchFamily="34" charset="0"/>
                <a:cs typeface="Arial" pitchFamily="34" charset="0"/>
              </a:rPr>
              <a:t>Şirketler, devleti destekleyebilir, ancak devletin yerini al(a)</a:t>
            </a:r>
            <a:r>
              <a:rPr lang="tr-TR" sz="2400" b="1" dirty="0" err="1" smtClean="0">
                <a:latin typeface="Arial" pitchFamily="34" charset="0"/>
                <a:cs typeface="Arial" pitchFamily="34" charset="0"/>
              </a:rPr>
              <a:t>mazlar</a:t>
            </a:r>
            <a:r>
              <a:rPr lang="tr-TR" sz="2400" b="1" dirty="0" smtClean="0">
                <a:latin typeface="Arial" pitchFamily="34" charset="0"/>
                <a:cs typeface="Arial" pitchFamily="34" charset="0"/>
              </a:rPr>
              <a:t>.</a:t>
            </a:r>
            <a:endParaRPr lang="en-GB" sz="2400" b="1"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10</a:t>
            </a:fld>
            <a:endParaRPr lang="fr-FR"/>
          </a:p>
        </p:txBody>
      </p:sp>
    </p:spTree>
    <p:extLst>
      <p:ext uri="{BB962C8B-B14F-4D97-AF65-F5344CB8AC3E}">
        <p14:creationId xmlns:p14="http://schemas.microsoft.com/office/powerpoint/2010/main" val="75947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buNone/>
            </a:pPr>
            <a:endParaRPr lang="en-GB" sz="2200" dirty="0">
              <a:latin typeface="Arial" pitchFamily="34" charset="0"/>
              <a:cs typeface="Arial" pitchFamily="34" charset="0"/>
            </a:endParaRPr>
          </a:p>
          <a:p>
            <a:r>
              <a:rPr lang="tr-TR" sz="2200" dirty="0">
                <a:latin typeface="Arial" pitchFamily="34" charset="0"/>
                <a:cs typeface="Arial" pitchFamily="34" charset="0"/>
              </a:rPr>
              <a:t>Şirketler üstlendikleri sorumluluklar ile hükümetin kalkınma, çevresel ve toplumsal gelişme yönündeki çabalarını destekleyebilir. Fakat şirketler Devletin yerine geçemezler:</a:t>
            </a:r>
            <a:endParaRPr lang="en-GB" sz="2200" dirty="0">
              <a:latin typeface="Arial" pitchFamily="34" charset="0"/>
              <a:cs typeface="Arial" pitchFamily="34" charset="0"/>
            </a:endParaRPr>
          </a:p>
          <a:p>
            <a:pPr lvl="1"/>
            <a:r>
              <a:rPr lang="tr-TR" sz="2200" b="1" dirty="0">
                <a:latin typeface="Arial" pitchFamily="34" charset="0"/>
                <a:cs typeface="Arial" pitchFamily="34" charset="0"/>
              </a:rPr>
              <a:t>Yasa oluşturmak ve bu yasayı uygulamak</a:t>
            </a:r>
            <a:r>
              <a:rPr lang="tr-TR" sz="2200" dirty="0">
                <a:latin typeface="Arial" pitchFamily="34" charset="0"/>
                <a:cs typeface="Arial" pitchFamily="34" charset="0"/>
              </a:rPr>
              <a:t>, istikrarlı ve öngörülebilir siyasi ve hukuki sistemler geliştirmek, vatandaşlarının eğitimine ve sosyal refahına yatırım yapmak, kendilerini seçen toplumun beklentileri arasında denge kurmak hükümetlerin görevidir.</a:t>
            </a:r>
            <a:r>
              <a:rPr lang="en-GB" sz="2200" dirty="0">
                <a:latin typeface="Arial" pitchFamily="34" charset="0"/>
                <a:cs typeface="Arial" pitchFamily="34" charset="0"/>
              </a:rPr>
              <a:t> </a:t>
            </a:r>
          </a:p>
          <a:p>
            <a:pPr lvl="1"/>
            <a:r>
              <a:rPr lang="tr-TR" sz="2200" dirty="0">
                <a:latin typeface="Arial" pitchFamily="34" charset="0"/>
                <a:cs typeface="Arial" pitchFamily="34" charset="0"/>
              </a:rPr>
              <a:t>Hükümetler, tüm bu faaliyetleri yürütme konusunda meşruiyete sahiptir ve bu meşruiyet şirketlere devredilemez.</a:t>
            </a:r>
            <a:endParaRPr lang="de-CH" sz="2200" dirty="0">
              <a:latin typeface="Arial" pitchFamily="34" charset="0"/>
              <a:cs typeface="Arial" pitchFamily="34" charset="0"/>
            </a:endParaRPr>
          </a:p>
          <a:p>
            <a:endParaRPr lang="de-CH" sz="2200" dirty="0">
              <a:latin typeface="Arial" pitchFamily="34" charset="0"/>
              <a:cs typeface="Arial" pitchFamily="34" charset="0"/>
            </a:endParaRPr>
          </a:p>
          <a:p>
            <a:endParaRPr lang="de-CH" sz="2200" dirty="0"/>
          </a:p>
          <a:p>
            <a:endParaRPr lang="tr-TR" dirty="0"/>
          </a:p>
        </p:txBody>
      </p:sp>
    </p:spTree>
    <p:extLst>
      <p:ext uri="{BB962C8B-B14F-4D97-AF65-F5344CB8AC3E}">
        <p14:creationId xmlns:p14="http://schemas.microsoft.com/office/powerpoint/2010/main" val="1927874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51520" y="404664"/>
            <a:ext cx="8640960" cy="6120680"/>
          </a:xfrm>
        </p:spPr>
        <p:txBody>
          <a:bodyPr>
            <a:noAutofit/>
          </a:bodyPr>
          <a:lstStyle/>
          <a:p>
            <a:pPr eaLnBrk="1" hangingPunct="1">
              <a:buNone/>
              <a:defRPr/>
            </a:pPr>
            <a:r>
              <a:rPr lang="tr-TR" sz="2400" b="1" dirty="0" smtClean="0">
                <a:solidFill>
                  <a:schemeClr val="accent2"/>
                </a:solidFill>
                <a:latin typeface="Arial" charset="0"/>
                <a:cs typeface="Arial" charset="0"/>
              </a:rPr>
              <a:t>Paydaşların artan </a:t>
            </a:r>
          </a:p>
          <a:p>
            <a:pPr eaLnBrk="1" hangingPunct="1">
              <a:buNone/>
              <a:defRPr/>
            </a:pPr>
            <a:r>
              <a:rPr lang="tr-TR" sz="2400" b="1" dirty="0" smtClean="0">
                <a:solidFill>
                  <a:schemeClr val="accent2"/>
                </a:solidFill>
                <a:latin typeface="Arial" charset="0"/>
                <a:cs typeface="Arial" charset="0"/>
              </a:rPr>
              <a:t>beklentileri</a:t>
            </a:r>
            <a:endParaRPr lang="en-US" sz="2400" b="1" dirty="0" smtClean="0">
              <a:solidFill>
                <a:schemeClr val="accent2"/>
              </a:solidFill>
              <a:latin typeface="Arial" charset="0"/>
              <a:cs typeface="Arial" charset="0"/>
            </a:endParaRPr>
          </a:p>
          <a:p>
            <a:r>
              <a:rPr lang="tr-TR" sz="2400" dirty="0" smtClean="0">
                <a:latin typeface="Arial" pitchFamily="34" charset="0"/>
                <a:cs typeface="Arial" pitchFamily="34" charset="0"/>
              </a:rPr>
              <a:t>İşletmelerin sorumluluk bilinci ile hareket etmelerini sağlama konusunda bir çerçeve sunan çok sayıda referans metin ve araç mevcuttur. Başlıca araçlar ve referans metinler şunlardır:</a:t>
            </a:r>
            <a:endParaRPr lang="de-CH" sz="2400" dirty="0" smtClean="0">
              <a:latin typeface="Arial" pitchFamily="34" charset="0"/>
              <a:cs typeface="Arial" pitchFamily="34" charset="0"/>
            </a:endParaRPr>
          </a:p>
          <a:p>
            <a:pPr lvl="1"/>
            <a:r>
              <a:rPr lang="tr-TR" sz="2400" dirty="0" smtClean="0">
                <a:latin typeface="Arial" pitchFamily="34" charset="0"/>
                <a:cs typeface="Arial" pitchFamily="34" charset="0"/>
              </a:rPr>
              <a:t>Birleşmiş Milletler Küresel İlkeler Sözleşmesi </a:t>
            </a:r>
            <a:endParaRPr lang="de-CH" sz="2400" dirty="0" smtClean="0">
              <a:latin typeface="Arial" pitchFamily="34" charset="0"/>
              <a:cs typeface="Arial" pitchFamily="34" charset="0"/>
            </a:endParaRPr>
          </a:p>
          <a:p>
            <a:pPr lvl="1"/>
            <a:r>
              <a:rPr lang="tr-TR" sz="2400" dirty="0" smtClean="0">
                <a:latin typeface="Arial" pitchFamily="34" charset="0"/>
                <a:cs typeface="Arial" pitchFamily="34" charset="0"/>
              </a:rPr>
              <a:t>Birleşmiş Milletler İş Dünyası ve İnsan Hakları Rehber İlkeleri</a:t>
            </a:r>
          </a:p>
          <a:p>
            <a:pPr lvl="1"/>
            <a:r>
              <a:rPr lang="tr-TR" sz="2400" dirty="0" smtClean="0">
                <a:latin typeface="Arial" pitchFamily="34" charset="0"/>
                <a:cs typeface="Arial" pitchFamily="34" charset="0"/>
              </a:rPr>
              <a:t>OECD Çokuluslu İşletmeler Rehberi (OECD Rehberi)</a:t>
            </a:r>
            <a:endParaRPr lang="de-CH" sz="2400" dirty="0" smtClean="0">
              <a:latin typeface="Arial" pitchFamily="34" charset="0"/>
              <a:cs typeface="Arial" pitchFamily="34" charset="0"/>
            </a:endParaRPr>
          </a:p>
          <a:p>
            <a:pPr lvl="1"/>
            <a:r>
              <a:rPr lang="tr-TR" sz="2400" dirty="0" smtClean="0">
                <a:latin typeface="Arial" pitchFamily="34" charset="0"/>
                <a:cs typeface="Arial" pitchFamily="34" charset="0"/>
              </a:rPr>
              <a:t>ISO 26000 Sosyal Sorumluluk Rehberi (ISO 26000)</a:t>
            </a:r>
            <a:endParaRPr lang="de-CH" sz="2400" dirty="0" smtClean="0">
              <a:latin typeface="Arial" pitchFamily="34" charset="0"/>
              <a:cs typeface="Arial" pitchFamily="34" charset="0"/>
            </a:endParaRPr>
          </a:p>
          <a:p>
            <a:pPr lvl="1"/>
            <a:r>
              <a:rPr lang="tr-TR" sz="2400" dirty="0" smtClean="0">
                <a:latin typeface="Arial" pitchFamily="34" charset="0"/>
                <a:cs typeface="Arial" pitchFamily="34" charset="0"/>
              </a:rPr>
              <a:t>ILO Çokuluslu Şirketler ve Sosyal Politika ile İlgili İlkeler Üçlü Deklarasyonu </a:t>
            </a:r>
            <a:endParaRPr lang="de-CH" sz="2400" dirty="0" smtClean="0">
              <a:latin typeface="Arial" pitchFamily="34" charset="0"/>
              <a:cs typeface="Arial" pitchFamily="34" charset="0"/>
            </a:endParaRPr>
          </a:p>
          <a:p>
            <a:pPr>
              <a:buNone/>
            </a:pPr>
            <a:endParaRPr lang="de-CH" sz="24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12</a:t>
            </a:fld>
            <a:endParaRPr lang="fr-FR" dirty="0"/>
          </a:p>
        </p:txBody>
      </p:sp>
    </p:spTree>
    <p:extLst>
      <p:ext uri="{BB962C8B-B14F-4D97-AF65-F5344CB8AC3E}">
        <p14:creationId xmlns:p14="http://schemas.microsoft.com/office/powerpoint/2010/main" val="1427535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400" dirty="0">
                <a:latin typeface="Arial" panose="020B0604020202020204" pitchFamily="34" charset="0"/>
                <a:cs typeface="Arial" panose="020B0604020202020204" pitchFamily="34" charset="0"/>
              </a:rPr>
              <a:t>Bu araçların ve metinlerin yasal olarak bağlayıcılığı yoktur. </a:t>
            </a:r>
            <a:r>
              <a:rPr lang="tr-TR" sz="2400" b="1" dirty="0">
                <a:latin typeface="Arial" panose="020B0604020202020204" pitchFamily="34" charset="0"/>
                <a:cs typeface="Arial" panose="020B0604020202020204" pitchFamily="34" charset="0"/>
              </a:rPr>
              <a:t>Ancak paydaşlar, şirketlerin bu araçlarda ve çerçevelerde yer alan ilkelere bağlı kalmalarını istemektedirler</a:t>
            </a:r>
            <a:r>
              <a:rPr lang="tr-TR" sz="2400" dirty="0">
                <a:latin typeface="Arial" panose="020B0604020202020204" pitchFamily="34" charset="0"/>
                <a:cs typeface="Arial" panose="020B0604020202020204" pitchFamily="34" charset="0"/>
              </a:rPr>
              <a:t>. </a:t>
            </a:r>
            <a:endParaRPr lang="de-CH" sz="2400" dirty="0">
              <a:latin typeface="Arial" pitchFamily="34" charset="0"/>
              <a:cs typeface="Arial" pitchFamily="34" charset="0"/>
            </a:endParaRPr>
          </a:p>
          <a:p>
            <a:endParaRPr lang="tr-TR" sz="2400" dirty="0"/>
          </a:p>
        </p:txBody>
      </p:sp>
    </p:spTree>
    <p:extLst>
      <p:ext uri="{BB962C8B-B14F-4D97-AF65-F5344CB8AC3E}">
        <p14:creationId xmlns:p14="http://schemas.microsoft.com/office/powerpoint/2010/main" val="915011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79512" y="116632"/>
            <a:ext cx="8856984" cy="6336704"/>
          </a:xfrm>
        </p:spPr>
        <p:txBody>
          <a:bodyPr>
            <a:noAutofit/>
          </a:bodyPr>
          <a:lstStyle/>
          <a:p>
            <a:pPr>
              <a:buNone/>
            </a:pPr>
            <a:endParaRPr lang="en-US" sz="2200" dirty="0">
              <a:latin typeface="Arial" pitchFamily="34" charset="0"/>
              <a:cs typeface="Arial" pitchFamily="34" charset="0"/>
            </a:endParaRPr>
          </a:p>
          <a:p>
            <a:pPr>
              <a:buNone/>
            </a:pPr>
            <a:r>
              <a:rPr lang="tr-TR" sz="2200" b="1" dirty="0" smtClean="0">
                <a:solidFill>
                  <a:schemeClr val="accent2"/>
                </a:solidFill>
                <a:latin typeface="Arial" charset="0"/>
                <a:cs typeface="Arial" charset="0"/>
              </a:rPr>
              <a:t>AB Komisyonunun </a:t>
            </a:r>
          </a:p>
          <a:p>
            <a:pPr>
              <a:buNone/>
            </a:pPr>
            <a:r>
              <a:rPr lang="tr-TR" sz="2200" b="1" dirty="0" smtClean="0">
                <a:solidFill>
                  <a:schemeClr val="accent2"/>
                </a:solidFill>
                <a:latin typeface="Arial" charset="0"/>
                <a:cs typeface="Arial" charset="0"/>
              </a:rPr>
              <a:t>beklentisi</a:t>
            </a:r>
            <a:endParaRPr lang="en-US" sz="2200" b="1" dirty="0" smtClean="0">
              <a:solidFill>
                <a:schemeClr val="accent2"/>
              </a:solidFill>
              <a:latin typeface="Arial" charset="0"/>
              <a:cs typeface="Arial" charset="0"/>
            </a:endParaRPr>
          </a:p>
          <a:p>
            <a:r>
              <a:rPr lang="tr-TR" sz="2200" dirty="0" smtClean="0">
                <a:latin typeface="Arial" pitchFamily="34" charset="0"/>
                <a:cs typeface="Arial" pitchFamily="34" charset="0"/>
              </a:rPr>
              <a:t>2011’deki KSS İletişiminde AB Komisyonu:</a:t>
            </a:r>
            <a:endParaRPr lang="de-CH" sz="2200" dirty="0" smtClean="0">
              <a:latin typeface="Arial" pitchFamily="34" charset="0"/>
              <a:cs typeface="Arial" pitchFamily="34" charset="0"/>
            </a:endParaRPr>
          </a:p>
          <a:p>
            <a:pPr lvl="1"/>
            <a:r>
              <a:rPr lang="tr-TR" sz="2200" dirty="0" smtClean="0">
                <a:latin typeface="Arial" pitchFamily="34" charset="0"/>
                <a:cs typeface="Arial" pitchFamily="34" charset="0"/>
              </a:rPr>
              <a:t>Avrupa’daki büyük işletmelerin hepsine 2014’e kadar, KSS yaklaşımlarını geliştirme sürecinde şu ilkelerden ve kılavuzlardan en az bir tanesini benimsemeleri çağrısında bulunmuştur: </a:t>
            </a:r>
            <a:r>
              <a:rPr lang="tr-TR" sz="2200" b="1" dirty="0" smtClean="0">
                <a:latin typeface="Arial" pitchFamily="34" charset="0"/>
                <a:cs typeface="Arial" pitchFamily="34" charset="0"/>
              </a:rPr>
              <a:t>BM Küresel İlkeler Sözleşmesi</a:t>
            </a:r>
            <a:r>
              <a:rPr lang="tr-TR" sz="2200" dirty="0" smtClean="0">
                <a:latin typeface="Arial" pitchFamily="34" charset="0"/>
                <a:cs typeface="Arial" pitchFamily="34" charset="0"/>
              </a:rPr>
              <a:t>, </a:t>
            </a:r>
            <a:r>
              <a:rPr lang="tr-TR" sz="2200" b="1" dirty="0" smtClean="0">
                <a:latin typeface="Arial" pitchFamily="34" charset="0"/>
                <a:cs typeface="Arial" pitchFamily="34" charset="0"/>
              </a:rPr>
              <a:t>OECD </a:t>
            </a:r>
            <a:r>
              <a:rPr lang="tr-TR" sz="2200" b="1" dirty="0">
                <a:latin typeface="Arial" pitchFamily="34" charset="0"/>
                <a:cs typeface="Arial" pitchFamily="34" charset="0"/>
              </a:rPr>
              <a:t>Çokuluslu İşletmeler Rehberi </a:t>
            </a:r>
            <a:r>
              <a:rPr lang="tr-TR" sz="2200" dirty="0" smtClean="0">
                <a:latin typeface="Arial" pitchFamily="34" charset="0"/>
                <a:cs typeface="Arial" pitchFamily="34" charset="0"/>
              </a:rPr>
              <a:t>veya </a:t>
            </a:r>
            <a:r>
              <a:rPr lang="tr-TR" sz="2200" b="1" dirty="0">
                <a:latin typeface="Arial" pitchFamily="34" charset="0"/>
                <a:cs typeface="Arial" pitchFamily="34" charset="0"/>
              </a:rPr>
              <a:t>ISO 26000 Sosyal Sorumluluk </a:t>
            </a:r>
            <a:r>
              <a:rPr lang="tr-TR" sz="2200" b="1" dirty="0" smtClean="0">
                <a:latin typeface="Arial" pitchFamily="34" charset="0"/>
                <a:cs typeface="Arial" pitchFamily="34" charset="0"/>
              </a:rPr>
              <a:t>Rehberi.</a:t>
            </a:r>
            <a:endParaRPr lang="de-CH" sz="2200" dirty="0" smtClean="0">
              <a:latin typeface="Arial" pitchFamily="34" charset="0"/>
              <a:cs typeface="Arial" pitchFamily="34" charset="0"/>
            </a:endParaRPr>
          </a:p>
          <a:p>
            <a:pPr lvl="1"/>
            <a:r>
              <a:rPr lang="tr-TR" sz="2200" dirty="0" smtClean="0">
                <a:latin typeface="Arial" pitchFamily="34" charset="0"/>
                <a:cs typeface="Arial" pitchFamily="34" charset="0"/>
              </a:rPr>
              <a:t>AB Komisyonu, bütün Avrupa merkezli çokuluslu işletmeleri, </a:t>
            </a:r>
            <a:r>
              <a:rPr lang="tr-TR" sz="2200" b="1" dirty="0" smtClean="0">
                <a:latin typeface="Arial" pitchFamily="34" charset="0"/>
                <a:cs typeface="Arial" pitchFamily="34" charset="0"/>
              </a:rPr>
              <a:t>ILO </a:t>
            </a:r>
            <a:r>
              <a:rPr lang="tr-TR" sz="2200" b="1" dirty="0">
                <a:latin typeface="Arial" pitchFamily="34" charset="0"/>
                <a:cs typeface="Arial" pitchFamily="34" charset="0"/>
              </a:rPr>
              <a:t>Çokuluslu Şirketler ve Sosyal Politika ile İlgili İlkeler Üçlü </a:t>
            </a:r>
            <a:r>
              <a:rPr lang="tr-TR" sz="2200" b="1" dirty="0" smtClean="0">
                <a:latin typeface="Arial" pitchFamily="34" charset="0"/>
                <a:cs typeface="Arial" pitchFamily="34" charset="0"/>
              </a:rPr>
              <a:t>Deklarasyonu</a:t>
            </a:r>
            <a:r>
              <a:rPr lang="tr-TR" sz="2200" dirty="0" smtClean="0">
                <a:latin typeface="Arial" pitchFamily="34" charset="0"/>
                <a:cs typeface="Arial" pitchFamily="34" charset="0"/>
              </a:rPr>
              <a:t>’na bağlı kalacakları konusunda </a:t>
            </a:r>
            <a:r>
              <a:rPr lang="tr-TR" sz="2200" dirty="0">
                <a:latin typeface="Arial" pitchFamily="34" charset="0"/>
                <a:cs typeface="Arial" pitchFamily="34" charset="0"/>
              </a:rPr>
              <a:t>2014’e kadar </a:t>
            </a:r>
            <a:r>
              <a:rPr lang="tr-TR" sz="2200" dirty="0" smtClean="0">
                <a:latin typeface="Arial" pitchFamily="34" charset="0"/>
                <a:cs typeface="Arial" pitchFamily="34" charset="0"/>
              </a:rPr>
              <a:t>taahhüt vermeye davet etmiştir.  </a:t>
            </a:r>
            <a:endParaRPr lang="en-GB" sz="2200" dirty="0" smtClean="0">
              <a:latin typeface="Arial" pitchFamily="34" charset="0"/>
              <a:cs typeface="Arial" pitchFamily="34" charset="0"/>
            </a:endParaRPr>
          </a:p>
          <a:p>
            <a:pPr marL="1657350" lvl="4" indent="-342900">
              <a:buFontTx/>
              <a:buChar char="•"/>
            </a:pPr>
            <a:r>
              <a:rPr lang="tr-TR" dirty="0" smtClean="0">
                <a:latin typeface="Arial" panose="020B0604020202020204" pitchFamily="34" charset="0"/>
                <a:cs typeface="Arial" panose="020B0604020202020204" pitchFamily="34" charset="0"/>
              </a:rPr>
              <a:t>AB Komisyonu ayrıca, Avrupalı tüm işletmelerin </a:t>
            </a:r>
            <a:r>
              <a:rPr lang="tr-TR" b="1" dirty="0" smtClean="0">
                <a:latin typeface="Arial" panose="020B0604020202020204" pitchFamily="34" charset="0"/>
                <a:cs typeface="Arial" panose="020B0604020202020204" pitchFamily="34" charset="0"/>
              </a:rPr>
              <a:t>BM İş </a:t>
            </a:r>
            <a:r>
              <a:rPr lang="tr-TR" b="1" dirty="0">
                <a:latin typeface="Arial" pitchFamily="34" charset="0"/>
                <a:cs typeface="Arial" pitchFamily="34" charset="0"/>
              </a:rPr>
              <a:t>Dünyası ve İnsan Hakları Rehber </a:t>
            </a:r>
            <a:r>
              <a:rPr lang="tr-TR" b="1" dirty="0" smtClean="0">
                <a:latin typeface="Arial" pitchFamily="34" charset="0"/>
                <a:cs typeface="Arial" pitchFamily="34" charset="0"/>
              </a:rPr>
              <a:t>İlkeleri</a:t>
            </a:r>
            <a:r>
              <a:rPr lang="tr-TR" dirty="0" smtClean="0">
                <a:latin typeface="Arial" pitchFamily="34" charset="0"/>
                <a:cs typeface="Arial" pitchFamily="34" charset="0"/>
              </a:rPr>
              <a:t>’nde ifade edildiği şekilde </a:t>
            </a:r>
            <a:r>
              <a:rPr lang="tr-TR" b="1" dirty="0" smtClean="0">
                <a:latin typeface="Arial" pitchFamily="34" charset="0"/>
                <a:cs typeface="Arial" pitchFamily="34" charset="0"/>
              </a:rPr>
              <a:t>insan haklarına saygı </a:t>
            </a:r>
            <a:r>
              <a:rPr lang="tr-TR" dirty="0" smtClean="0">
                <a:latin typeface="Arial" pitchFamily="34" charset="0"/>
                <a:cs typeface="Arial" pitchFamily="34" charset="0"/>
              </a:rPr>
              <a:t>göstererek kurumsal sosyal sorumluluklarını yerine getirmelerini beklemektedir. </a:t>
            </a:r>
            <a:endParaRPr lang="tr-TR" dirty="0">
              <a:latin typeface="Arial" pitchFamily="34" charset="0"/>
              <a:cs typeface="Arial" pitchFamily="34" charset="0"/>
            </a:endParaRPr>
          </a:p>
          <a:p>
            <a:endParaRPr lang="tr-TR" sz="2200" dirty="0" smtClean="0"/>
          </a:p>
          <a:p>
            <a:endParaRPr lang="de-CH" sz="2200" dirty="0" smtClean="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14</a:t>
            </a:fld>
            <a:endParaRPr lang="fr-FR" dirty="0"/>
          </a:p>
        </p:txBody>
      </p:sp>
    </p:spTree>
    <p:extLst>
      <p:ext uri="{BB962C8B-B14F-4D97-AF65-F5344CB8AC3E}">
        <p14:creationId xmlns:p14="http://schemas.microsoft.com/office/powerpoint/2010/main" val="420528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51520" y="620688"/>
            <a:ext cx="8640960" cy="5832648"/>
          </a:xfrm>
        </p:spPr>
        <p:txBody>
          <a:bodyPr>
            <a:noAutofit/>
          </a:bodyPr>
          <a:lstStyle/>
          <a:p>
            <a:pPr>
              <a:buFontTx/>
              <a:buNone/>
            </a:pPr>
            <a:endParaRPr lang="tr-TR" altLang="fr-FR" sz="2400" b="1" dirty="0" smtClean="0">
              <a:solidFill>
                <a:schemeClr val="accent2"/>
              </a:solidFill>
              <a:latin typeface="Arial" charset="0"/>
              <a:cs typeface="Arial" charset="0"/>
            </a:endParaRPr>
          </a:p>
          <a:p>
            <a:pPr>
              <a:buFontTx/>
              <a:buNone/>
            </a:pPr>
            <a:r>
              <a:rPr lang="tr-TR" altLang="fr-FR" sz="2400" b="1" dirty="0" smtClean="0">
                <a:solidFill>
                  <a:schemeClr val="accent2"/>
                </a:solidFill>
                <a:latin typeface="Arial" charset="0"/>
                <a:cs typeface="Arial" charset="0"/>
              </a:rPr>
              <a:t>Kurumsal Sosyal Sorumluluk Nedir (KSS)</a:t>
            </a:r>
            <a:r>
              <a:rPr lang="en-GB" altLang="fr-FR" sz="2400" b="1" dirty="0" smtClean="0">
                <a:solidFill>
                  <a:schemeClr val="accent2"/>
                </a:solidFill>
                <a:latin typeface="Arial" charset="0"/>
                <a:cs typeface="Arial" charset="0"/>
              </a:rPr>
              <a:t> </a:t>
            </a:r>
            <a:endParaRPr lang="de-CH" altLang="fr-FR" sz="2400" dirty="0" smtClean="0">
              <a:latin typeface="Arial" charset="0"/>
              <a:cs typeface="Arial" charset="0"/>
            </a:endParaRPr>
          </a:p>
          <a:p>
            <a:r>
              <a:rPr lang="tr-TR" sz="2400" dirty="0" smtClean="0">
                <a:latin typeface="Arial" pitchFamily="34" charset="0"/>
                <a:cs typeface="Arial" pitchFamily="34" charset="0"/>
              </a:rPr>
              <a:t>Kurumsal Sosyal Sorumluluk (KSS), paydaşların toplumsal ve çevresel beklentilerine cevap veren veya bu beklentileri fazlasıyla karşılayan işletme faaliyetlerinde, </a:t>
            </a:r>
            <a:r>
              <a:rPr lang="tr-TR" sz="2400" dirty="0">
                <a:latin typeface="Arial" pitchFamily="34" charset="0"/>
                <a:cs typeface="Arial" pitchFamily="34" charset="0"/>
              </a:rPr>
              <a:t>bir </a:t>
            </a:r>
            <a:r>
              <a:rPr lang="tr-TR" sz="2400" dirty="0" smtClean="0">
                <a:latin typeface="Arial" pitchFamily="34" charset="0"/>
                <a:cs typeface="Arial" pitchFamily="34" charset="0"/>
              </a:rPr>
              <a:t>şirketin gönüllü olarak benimsediği davranışlar ve ilkelerdir.  </a:t>
            </a:r>
            <a:endParaRPr lang="en-GB" sz="2400" dirty="0" smtClean="0">
              <a:latin typeface="Arial" pitchFamily="34" charset="0"/>
              <a:cs typeface="Arial" pitchFamily="34" charset="0"/>
            </a:endParaRPr>
          </a:p>
          <a:p>
            <a:r>
              <a:rPr lang="tr-TR" sz="2400" dirty="0" smtClean="0">
                <a:latin typeface="Arial" pitchFamily="34" charset="0"/>
                <a:cs typeface="Arial" pitchFamily="34" charset="0"/>
              </a:rPr>
              <a:t>KSS yeni bir oluşum değildir. Şirketler var olmaya başladıkları ilk günden bu yana toplumla yapıcı ilişkiler kurmaktadır.</a:t>
            </a:r>
          </a:p>
          <a:p>
            <a:r>
              <a:rPr lang="tr-TR" sz="2400" dirty="0" smtClean="0">
                <a:latin typeface="Arial" pitchFamily="34" charset="0"/>
                <a:cs typeface="Arial" pitchFamily="34" charset="0"/>
              </a:rPr>
              <a:t>Toplum geliştikçe KSS faaliyetleri de gelişmeye devam edecektir.</a:t>
            </a:r>
            <a:endParaRPr lang="en-GB" sz="2400" dirty="0" smtClean="0">
              <a:latin typeface="Arial" pitchFamily="34" charset="0"/>
              <a:cs typeface="Arial" pitchFamily="34" charset="0"/>
            </a:endParaRPr>
          </a:p>
          <a:p>
            <a:r>
              <a:rPr lang="tr-TR" sz="2400" dirty="0" smtClean="0">
                <a:latin typeface="Arial" pitchFamily="34" charset="0"/>
                <a:cs typeface="Arial" pitchFamily="34" charset="0"/>
              </a:rPr>
              <a:t>Bu tip faaliyetleri ifade etmenin de pek çok yolu vardır. </a:t>
            </a:r>
            <a:r>
              <a:rPr lang="tr-TR" sz="2400" b="1" dirty="0" smtClean="0">
                <a:latin typeface="Arial" pitchFamily="34" charset="0"/>
                <a:cs typeface="Arial" pitchFamily="34" charset="0"/>
              </a:rPr>
              <a:t>Örneğin</a:t>
            </a:r>
            <a:r>
              <a:rPr lang="tr-TR" sz="2400" dirty="0" smtClean="0">
                <a:latin typeface="Arial" pitchFamily="34" charset="0"/>
                <a:cs typeface="Arial" pitchFamily="34" charset="0"/>
              </a:rPr>
              <a:t>: sosyal sorumluluk, gönüllü </a:t>
            </a:r>
            <a:r>
              <a:rPr lang="tr-TR" sz="2400" dirty="0">
                <a:latin typeface="Arial" pitchFamily="34" charset="0"/>
                <a:cs typeface="Arial" pitchFamily="34" charset="0"/>
              </a:rPr>
              <a:t>özel girişimler </a:t>
            </a:r>
            <a:r>
              <a:rPr lang="tr-TR" sz="2400" dirty="0" smtClean="0">
                <a:latin typeface="Arial" pitchFamily="34" charset="0"/>
                <a:cs typeface="Arial" pitchFamily="34" charset="0"/>
              </a:rPr>
              <a:t>vs.</a:t>
            </a:r>
            <a:endParaRPr lang="de-CH" sz="2400" dirty="0" smtClean="0">
              <a:latin typeface="Arial" pitchFamily="34" charset="0"/>
              <a:cs typeface="Arial" pitchFamily="34" charset="0"/>
            </a:endParaRPr>
          </a:p>
          <a:p>
            <a:pPr>
              <a:buNone/>
            </a:pPr>
            <a:endParaRPr lang="en-US" altLang="fr-FR" sz="2400" dirty="0" smtClean="0">
              <a:latin typeface="Arial" charset="0"/>
              <a:cs typeface="Arial" charset="0"/>
            </a:endParaRPr>
          </a:p>
          <a:p>
            <a:pPr>
              <a:buFontTx/>
              <a:buNone/>
            </a:pPr>
            <a:r>
              <a:rPr lang="en-GB" altLang="fr-FR" sz="24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3710912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548680"/>
            <a:ext cx="8971114" cy="5904656"/>
          </a:xfrm>
        </p:spPr>
        <p:txBody>
          <a:bodyPr>
            <a:noAutofit/>
          </a:bodyPr>
          <a:lstStyle/>
          <a:p>
            <a:pPr marL="0" indent="0">
              <a:buNone/>
            </a:pPr>
            <a:r>
              <a:rPr lang="tr-TR" sz="2400" b="1" dirty="0" smtClean="0">
                <a:latin typeface="Arial" pitchFamily="34" charset="0"/>
                <a:cs typeface="Arial" pitchFamily="34" charset="0"/>
              </a:rPr>
              <a:t>AB Komisyonu </a:t>
            </a:r>
            <a:r>
              <a:rPr lang="tr-TR" sz="2400" dirty="0" smtClean="0">
                <a:latin typeface="Arial" pitchFamily="34" charset="0"/>
                <a:cs typeface="Arial" pitchFamily="34" charset="0"/>
              </a:rPr>
              <a:t>2011 yılında </a:t>
            </a:r>
          </a:p>
          <a:p>
            <a:pPr marL="0" indent="0">
              <a:buNone/>
            </a:pPr>
            <a:r>
              <a:rPr lang="tr-TR" sz="2400" dirty="0" err="1" smtClean="0">
                <a:latin typeface="Arial" pitchFamily="34" charset="0"/>
                <a:cs typeface="Arial" pitchFamily="34" charset="0"/>
              </a:rPr>
              <a:t>KSS’yi</a:t>
            </a:r>
            <a:r>
              <a:rPr lang="tr-TR" sz="2400" dirty="0" smtClean="0">
                <a:latin typeface="Arial" pitchFamily="34" charset="0"/>
                <a:cs typeface="Arial" pitchFamily="34" charset="0"/>
              </a:rPr>
              <a:t> şöyle tanımlamıştır: </a:t>
            </a:r>
            <a:endParaRPr lang="en-GB" sz="2400" dirty="0" smtClean="0">
              <a:latin typeface="Arial" pitchFamily="34" charset="0"/>
              <a:cs typeface="Arial" pitchFamily="34" charset="0"/>
            </a:endParaRPr>
          </a:p>
          <a:p>
            <a:pPr>
              <a:buNone/>
            </a:pPr>
            <a:r>
              <a:rPr lang="en-GB" sz="2400" dirty="0" smtClean="0">
                <a:latin typeface="Arial" pitchFamily="34" charset="0"/>
                <a:cs typeface="Arial" pitchFamily="34" charset="0"/>
              </a:rPr>
              <a:t>	““</a:t>
            </a:r>
            <a:r>
              <a:rPr lang="tr-TR" sz="2400" dirty="0" smtClean="0">
                <a:latin typeface="Arial" pitchFamily="34" charset="0"/>
                <a:cs typeface="Arial" pitchFamily="34" charset="0"/>
              </a:rPr>
              <a:t> </a:t>
            </a:r>
            <a:r>
              <a:rPr lang="tr-TR" sz="2400" i="1" dirty="0" smtClean="0">
                <a:latin typeface="Arial" pitchFamily="34" charset="0"/>
                <a:cs typeface="Arial" pitchFamily="34" charset="0"/>
              </a:rPr>
              <a:t>KSS, </a:t>
            </a:r>
            <a:r>
              <a:rPr lang="tr-TR" sz="2400" b="1" i="1" dirty="0" smtClean="0">
                <a:latin typeface="Arial" pitchFamily="34" charset="0"/>
                <a:cs typeface="Arial" pitchFamily="34" charset="0"/>
              </a:rPr>
              <a:t>şirketlerin toplum üzerinde bırakacakları etkilere yönelik yerine getirmeleri gereken sorumluluklardır</a:t>
            </a:r>
            <a:r>
              <a:rPr lang="tr-TR" sz="2400" i="1" dirty="0" smtClean="0">
                <a:latin typeface="Arial" pitchFamily="34" charset="0"/>
                <a:cs typeface="Arial" pitchFamily="34" charset="0"/>
              </a:rPr>
              <a:t>. İlgili mevzuata ve toplu sözleşmelere saygı göstermek, bu sorumluluğu yerine getirmenin bir önkoşuludur. Kurumsal sosyal sorumluluğun tam anlamıyla yerine getirilmesi için şirketler, </a:t>
            </a:r>
            <a:r>
              <a:rPr lang="tr-TR" sz="2400" b="1" i="1" dirty="0" smtClean="0">
                <a:latin typeface="Arial" pitchFamily="34" charset="0"/>
                <a:cs typeface="Arial" pitchFamily="34" charset="0"/>
              </a:rPr>
              <a:t>paydaşlarıyla işbirliği yaparak toplumsal, çevresel ve ahlaki konuların yanı sıra insan hakları ve tüketiciyle ilgili hususları da işletme faaliyetlerine ve temel stratejilerine dahil etmelidirler</a:t>
            </a:r>
            <a:r>
              <a:rPr lang="tr-TR" sz="2400" i="1" dirty="0" smtClean="0">
                <a:latin typeface="Arial" pitchFamily="34" charset="0"/>
                <a:cs typeface="Arial" pitchFamily="34" charset="0"/>
              </a:rPr>
              <a:t>. Bunun amacı;</a:t>
            </a:r>
            <a:endParaRPr lang="de-CH" sz="2400" i="1" dirty="0" smtClean="0">
              <a:latin typeface="Arial" pitchFamily="34" charset="0"/>
              <a:cs typeface="Arial" pitchFamily="34" charset="0"/>
            </a:endParaRPr>
          </a:p>
          <a:p>
            <a:pPr lvl="1"/>
            <a:r>
              <a:rPr lang="tr-TR" sz="2400" i="1" dirty="0" smtClean="0">
                <a:latin typeface="Arial" pitchFamily="34" charset="0"/>
                <a:cs typeface="Arial" pitchFamily="34" charset="0"/>
              </a:rPr>
              <a:t>Şirket sahipleri/hissedarları, diğer paydaşlar ve toplum için ortak bir değerin oluşturulmasını sağlamak;</a:t>
            </a:r>
          </a:p>
          <a:p>
            <a:pPr lvl="1"/>
            <a:r>
              <a:rPr lang="tr-TR" sz="2400" b="1" i="1" dirty="0" smtClean="0">
                <a:latin typeface="Arial" pitchFamily="34" charset="0"/>
                <a:cs typeface="Arial" pitchFamily="34" charset="0"/>
              </a:rPr>
              <a:t>Olumsuz etkileri tanımlamak, önlemek ve azaltmaktır</a:t>
            </a:r>
            <a:r>
              <a:rPr lang="tr-TR" sz="2400" dirty="0" smtClean="0">
                <a:latin typeface="Arial" pitchFamily="34" charset="0"/>
                <a:cs typeface="Arial" pitchFamily="34" charset="0"/>
              </a:rPr>
              <a:t>»</a:t>
            </a:r>
            <a:endParaRPr lang="de-CH" sz="2400" dirty="0" smtClean="0">
              <a:latin typeface="Arial" pitchFamily="34" charset="0"/>
              <a:cs typeface="Arial" pitchFamily="34" charset="0"/>
            </a:endParaRPr>
          </a:p>
          <a:p>
            <a:pPr>
              <a:buNone/>
            </a:pPr>
            <a:endParaRPr lang="de-CH"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3</a:t>
            </a:fld>
            <a:endParaRPr lang="fr-FR" dirty="0"/>
          </a:p>
        </p:txBody>
      </p:sp>
    </p:spTree>
    <p:extLst>
      <p:ext uri="{BB962C8B-B14F-4D97-AF65-F5344CB8AC3E}">
        <p14:creationId xmlns:p14="http://schemas.microsoft.com/office/powerpoint/2010/main" val="3313354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9552" y="980728"/>
            <a:ext cx="8348464" cy="5256584"/>
          </a:xfrm>
        </p:spPr>
        <p:txBody>
          <a:bodyPr>
            <a:noAutofit/>
          </a:bodyPr>
          <a:lstStyle/>
          <a:p>
            <a:r>
              <a:rPr lang="tr-TR" sz="2400" dirty="0">
                <a:latin typeface="Arial" pitchFamily="34" charset="0"/>
                <a:cs typeface="Arial" pitchFamily="34" charset="0"/>
              </a:rPr>
              <a:t>Şirketler sorumluluklarının bilincinde olarak farklı koşullar altında </a:t>
            </a:r>
            <a:r>
              <a:rPr lang="tr-TR" sz="2400" dirty="0" smtClean="0">
                <a:latin typeface="Arial" pitchFamily="34" charset="0"/>
                <a:cs typeface="Arial" pitchFamily="34" charset="0"/>
              </a:rPr>
              <a:t>eylemlerine yön vermektedirler:</a:t>
            </a:r>
            <a:endParaRPr lang="tr-TR" sz="2400" dirty="0">
              <a:latin typeface="Arial" pitchFamily="34" charset="0"/>
              <a:cs typeface="Arial" pitchFamily="34" charset="0"/>
            </a:endParaRPr>
          </a:p>
          <a:p>
            <a:pPr lvl="1"/>
            <a:r>
              <a:rPr lang="tr-TR" sz="2400" dirty="0" smtClean="0">
                <a:latin typeface="Arial" pitchFamily="34" charset="0"/>
                <a:cs typeface="Arial" pitchFamily="34" charset="0"/>
              </a:rPr>
              <a:t>Küresel arenada faaliyet gösteren çokuluslu bir şirketin sorumluluğu küçük bir unlu mamul işletmesininkinden farklıdır.</a:t>
            </a:r>
          </a:p>
          <a:p>
            <a:pPr lvl="1"/>
            <a:r>
              <a:rPr lang="tr-TR" sz="2400" dirty="0" smtClean="0">
                <a:latin typeface="Arial" pitchFamily="34" charset="0"/>
                <a:cs typeface="Arial" pitchFamily="34" charset="0"/>
              </a:rPr>
              <a:t>Bir BT şirketinin KSS alanında karşılaştığı zorluklar, petrol endüstrisindeki bir şirketin karşılaştığı zorluklarla aynı değildir.</a:t>
            </a:r>
            <a:endParaRPr lang="en-US" sz="2400" dirty="0" smtClean="0">
              <a:latin typeface="Arial" pitchFamily="34" charset="0"/>
              <a:cs typeface="Arial" pitchFamily="34" charset="0"/>
            </a:endParaRPr>
          </a:p>
          <a:p>
            <a:r>
              <a:rPr lang="tr-TR" sz="2400" dirty="0" smtClean="0">
                <a:latin typeface="Arial" panose="020B0604020202020204" pitchFamily="34" charset="0"/>
                <a:cs typeface="Arial" panose="020B0604020202020204" pitchFamily="34" charset="0"/>
              </a:rPr>
              <a:t>Dolayısıyla, bir şirketin topluma karşı olan sorumluluğunun türü ve yapısı, şirketin büyüklüğünün yanı sıra ait olduğu sektöre ve pazara göre de değişim göstermektedir</a:t>
            </a:r>
            <a:r>
              <a:rPr lang="tr-TR" sz="2400" dirty="0" smtClean="0"/>
              <a:t>. </a:t>
            </a:r>
            <a:endParaRPr lang="en-US" sz="2400" dirty="0" smtClean="0"/>
          </a:p>
          <a:p>
            <a:r>
              <a:rPr lang="tr-TR" sz="2400" dirty="0" smtClean="0">
                <a:latin typeface="Arial" pitchFamily="34" charset="0"/>
                <a:cs typeface="Arial" pitchFamily="34" charset="0"/>
              </a:rPr>
              <a:t>Bu nedenle her şirkete uyan standart bir yaklaşım yoktur!</a:t>
            </a:r>
          </a:p>
          <a:p>
            <a:pPr marL="0" indent="0">
              <a:buNone/>
            </a:pPr>
            <a:endParaRPr lang="de-CH" sz="2400" dirty="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4</a:t>
            </a:fld>
            <a:endParaRPr lang="fr-FR" dirty="0"/>
          </a:p>
        </p:txBody>
      </p:sp>
    </p:spTree>
    <p:extLst>
      <p:ext uri="{BB962C8B-B14F-4D97-AF65-F5344CB8AC3E}">
        <p14:creationId xmlns:p14="http://schemas.microsoft.com/office/powerpoint/2010/main" val="926776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79512" y="1268760"/>
            <a:ext cx="8204448" cy="5184576"/>
          </a:xfrm>
        </p:spPr>
        <p:txBody>
          <a:bodyPr>
            <a:noAutofit/>
          </a:bodyPr>
          <a:lstStyle/>
          <a:p>
            <a:pPr>
              <a:buNone/>
            </a:pPr>
            <a:r>
              <a:rPr lang="tr-TR" altLang="fr-FR" sz="2400" b="1" dirty="0" smtClean="0">
                <a:solidFill>
                  <a:schemeClr val="accent2"/>
                </a:solidFill>
                <a:latin typeface="Arial" charset="0"/>
                <a:cs typeface="Arial" charset="0"/>
              </a:rPr>
              <a:t>KSS işletmeler </a:t>
            </a:r>
            <a:r>
              <a:rPr lang="tr-TR" altLang="fr-FR" sz="2400" b="1" dirty="0">
                <a:solidFill>
                  <a:schemeClr val="accent2"/>
                </a:solidFill>
                <a:latin typeface="Arial" charset="0"/>
                <a:cs typeface="Arial" charset="0"/>
              </a:rPr>
              <a:t>için neden </a:t>
            </a:r>
            <a:r>
              <a:rPr lang="tr-TR" altLang="fr-FR" sz="2400" b="1" dirty="0" smtClean="0">
                <a:solidFill>
                  <a:schemeClr val="accent2"/>
                </a:solidFill>
                <a:latin typeface="Arial" charset="0"/>
                <a:cs typeface="Arial" charset="0"/>
              </a:rPr>
              <a:t>gereklidir?</a:t>
            </a:r>
            <a:endParaRPr lang="de-CH" sz="2400" dirty="0" smtClean="0">
              <a:latin typeface="Arial" pitchFamily="34" charset="0"/>
              <a:cs typeface="Arial" pitchFamily="34" charset="0"/>
            </a:endParaRPr>
          </a:p>
          <a:p>
            <a:r>
              <a:rPr lang="tr-TR" sz="2400" dirty="0" smtClean="0">
                <a:latin typeface="Arial" pitchFamily="34" charset="0"/>
                <a:cs typeface="Arial" pitchFamily="34" charset="0"/>
              </a:rPr>
              <a:t>Artan küreselleşmeyle birlikte KSS tüm dünyada önemli ve yaygın konu bir haline gelmiştir: </a:t>
            </a:r>
            <a:endParaRPr lang="en-GB" sz="2400" dirty="0" smtClean="0">
              <a:latin typeface="Arial" pitchFamily="34" charset="0"/>
              <a:cs typeface="Arial" pitchFamily="34" charset="0"/>
            </a:endParaRPr>
          </a:p>
          <a:p>
            <a:pPr lvl="1"/>
            <a:r>
              <a:rPr lang="tr-TR" sz="2400" dirty="0" smtClean="0">
                <a:latin typeface="Arial" pitchFamily="34" charset="0"/>
                <a:cs typeface="Arial" pitchFamily="34" charset="0"/>
              </a:rPr>
              <a:t>KSS </a:t>
            </a:r>
            <a:r>
              <a:rPr lang="tr-TR" sz="2400" b="1" dirty="0" smtClean="0">
                <a:latin typeface="Arial" pitchFamily="34" charset="0"/>
                <a:cs typeface="Arial" pitchFamily="34" charset="0"/>
              </a:rPr>
              <a:t>medyada daha fazla yer almaktadır</a:t>
            </a:r>
            <a:r>
              <a:rPr lang="tr-TR" sz="2400" dirty="0" smtClean="0">
                <a:latin typeface="Arial" pitchFamily="34" charset="0"/>
                <a:cs typeface="Arial" pitchFamily="34" charset="0"/>
              </a:rPr>
              <a:t>;</a:t>
            </a:r>
            <a:endParaRPr lang="en-GB" sz="2400" dirty="0" smtClean="0">
              <a:latin typeface="Arial" pitchFamily="34" charset="0"/>
              <a:cs typeface="Arial" pitchFamily="34" charset="0"/>
            </a:endParaRPr>
          </a:p>
          <a:p>
            <a:pPr lvl="1"/>
            <a:r>
              <a:rPr lang="tr-TR" sz="2400" dirty="0" smtClean="0">
                <a:latin typeface="Arial" pitchFamily="34" charset="0"/>
                <a:cs typeface="Arial" pitchFamily="34" charset="0"/>
              </a:rPr>
              <a:t>Tüketici örgütleri, üretim koşullarına ve pazara açılma yöntemlerine ilişkin sürekli olarak bilgi talep etmektedir;</a:t>
            </a:r>
            <a:endParaRPr lang="en-GB" sz="2400" dirty="0" smtClean="0">
              <a:latin typeface="Arial" pitchFamily="34" charset="0"/>
              <a:cs typeface="Arial" pitchFamily="34" charset="0"/>
            </a:endParaRPr>
          </a:p>
          <a:p>
            <a:pPr lvl="1"/>
            <a:r>
              <a:rPr lang="tr-TR" sz="2400" dirty="0" smtClean="0">
                <a:latin typeface="Arial" pitchFamily="34" charset="0"/>
                <a:cs typeface="Arial" pitchFamily="34" charset="0"/>
              </a:rPr>
              <a:t>Sivil toplum kuruluşları </a:t>
            </a:r>
            <a:r>
              <a:rPr lang="tr-TR" sz="2400" b="1" dirty="0" smtClean="0">
                <a:latin typeface="Arial" pitchFamily="34" charset="0"/>
                <a:cs typeface="Arial" pitchFamily="34" charset="0"/>
              </a:rPr>
              <a:t>(STK’lar) </a:t>
            </a:r>
            <a:r>
              <a:rPr lang="tr-TR" sz="2400" dirty="0" smtClean="0">
                <a:latin typeface="Arial" pitchFamily="34" charset="0"/>
                <a:cs typeface="Arial" pitchFamily="34" charset="0"/>
              </a:rPr>
              <a:t>ve sendikalar, şirketlerden topluma karşı olan sorumluluklarını yerine getirmelerini talep etmektedir; </a:t>
            </a:r>
            <a:endParaRPr lang="en-GB" sz="2400" dirty="0" smtClean="0">
              <a:latin typeface="Arial" pitchFamily="34" charset="0"/>
              <a:cs typeface="Arial" pitchFamily="34" charset="0"/>
            </a:endParaRPr>
          </a:p>
          <a:p>
            <a:endParaRPr lang="en-US" sz="2400" dirty="0" smtClean="0">
              <a:latin typeface="Arial" pitchFamily="34" charset="0"/>
              <a:cs typeface="Arial" pitchFamily="34" charset="0"/>
            </a:endParaRPr>
          </a:p>
          <a:p>
            <a:pPr>
              <a:defRPr/>
            </a:pPr>
            <a:endParaRPr lang="de-CH" sz="24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5</a:t>
            </a:fld>
            <a:endParaRPr lang="fr-FR" dirty="0"/>
          </a:p>
        </p:txBody>
      </p:sp>
    </p:spTree>
    <p:extLst>
      <p:ext uri="{BB962C8B-B14F-4D97-AF65-F5344CB8AC3E}">
        <p14:creationId xmlns:p14="http://schemas.microsoft.com/office/powerpoint/2010/main" val="808980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525963"/>
          </a:xfrm>
        </p:spPr>
        <p:txBody>
          <a:bodyPr/>
          <a:lstStyle/>
          <a:p>
            <a:pPr marL="457200" lvl="1" indent="0">
              <a:buNone/>
            </a:pPr>
            <a:r>
              <a:rPr lang="tr-TR" altLang="fr-FR" sz="2400" b="1" dirty="0">
                <a:solidFill>
                  <a:schemeClr val="accent2"/>
                </a:solidFill>
                <a:latin typeface="Arial" charset="0"/>
                <a:cs typeface="Arial" charset="0"/>
              </a:rPr>
              <a:t>KSS işletmeler için neden gereklidir?</a:t>
            </a:r>
            <a:endParaRPr lang="de-CH" sz="2400" dirty="0">
              <a:latin typeface="Arial" pitchFamily="34" charset="0"/>
              <a:cs typeface="Arial" pitchFamily="34" charset="0"/>
            </a:endParaRPr>
          </a:p>
          <a:p>
            <a:pPr marL="457200" lvl="1" indent="0">
              <a:buNone/>
            </a:pPr>
            <a:endParaRPr lang="tr-TR" sz="2400" b="1" dirty="0" smtClean="0">
              <a:latin typeface="Arial" pitchFamily="34" charset="0"/>
              <a:cs typeface="Arial" pitchFamily="34" charset="0"/>
            </a:endParaRPr>
          </a:p>
          <a:p>
            <a:pPr lvl="1"/>
            <a:r>
              <a:rPr lang="tr-TR" sz="2400" b="1" dirty="0" smtClean="0">
                <a:latin typeface="Arial" pitchFamily="34" charset="0"/>
                <a:cs typeface="Arial" pitchFamily="34" charset="0"/>
              </a:rPr>
              <a:t>Kurumsal </a:t>
            </a:r>
            <a:r>
              <a:rPr lang="tr-TR" sz="2400" b="1" dirty="0">
                <a:latin typeface="Arial" pitchFamily="34" charset="0"/>
                <a:cs typeface="Arial" pitchFamily="34" charset="0"/>
              </a:rPr>
              <a:t>müşteriler</a:t>
            </a:r>
            <a:r>
              <a:rPr lang="tr-TR" sz="2400" dirty="0">
                <a:latin typeface="Arial" pitchFamily="34" charset="0"/>
                <a:cs typeface="Arial" pitchFamily="34" charset="0"/>
              </a:rPr>
              <a:t>, tedarikçilerin KSS gerekliliklerini yerine getirmelerini talep etmektedir.</a:t>
            </a:r>
          </a:p>
          <a:p>
            <a:pPr lvl="1"/>
            <a:r>
              <a:rPr lang="tr-TR" sz="2400" dirty="0">
                <a:latin typeface="Arial" pitchFamily="34" charset="0"/>
                <a:cs typeface="Arial" pitchFamily="34" charset="0"/>
              </a:rPr>
              <a:t>Siyasetçiler de </a:t>
            </a:r>
            <a:r>
              <a:rPr lang="tr-TR" sz="2400" dirty="0" err="1">
                <a:latin typeface="Arial" pitchFamily="34" charset="0"/>
                <a:cs typeface="Arial" pitchFamily="34" charset="0"/>
              </a:rPr>
              <a:t>KSS’nin</a:t>
            </a:r>
            <a:r>
              <a:rPr lang="tr-TR" sz="2400" dirty="0">
                <a:latin typeface="Arial" pitchFamily="34" charset="0"/>
                <a:cs typeface="Arial" pitchFamily="34" charset="0"/>
              </a:rPr>
              <a:t> </a:t>
            </a:r>
            <a:r>
              <a:rPr lang="tr-TR" sz="2400" b="1" dirty="0">
                <a:latin typeface="Arial" pitchFamily="34" charset="0"/>
                <a:cs typeface="Arial" pitchFamily="34" charset="0"/>
              </a:rPr>
              <a:t>politika geliştirmenin </a:t>
            </a:r>
            <a:r>
              <a:rPr lang="tr-TR" sz="2400" dirty="0">
                <a:latin typeface="Arial" pitchFamily="34" charset="0"/>
                <a:cs typeface="Arial" pitchFamily="34" charset="0"/>
              </a:rPr>
              <a:t>bir yolu olduğu keşfetmişlerdir.</a:t>
            </a:r>
          </a:p>
          <a:p>
            <a:pPr lvl="1"/>
            <a:r>
              <a:rPr lang="tr-TR" sz="2400" dirty="0">
                <a:latin typeface="Arial" pitchFamily="34" charset="0"/>
                <a:cs typeface="Arial" pitchFamily="34" charset="0"/>
              </a:rPr>
              <a:t>KSS,</a:t>
            </a:r>
            <a:r>
              <a:rPr lang="tr-TR" sz="2400" b="1" dirty="0">
                <a:latin typeface="Arial" pitchFamily="34" charset="0"/>
                <a:cs typeface="Arial" pitchFamily="34" charset="0"/>
              </a:rPr>
              <a:t> bir şirketin itibarı </a:t>
            </a:r>
            <a:r>
              <a:rPr lang="tr-TR" sz="2400" dirty="0">
                <a:latin typeface="Arial" pitchFamily="34" charset="0"/>
                <a:cs typeface="Arial" pitchFamily="34" charset="0"/>
              </a:rPr>
              <a:t>ve en iyi elemanları bünyesinde toplaması açısından da son derece önemlidir. Etik nedenler dışında, şirketlerin KSS gelişmeleri ve trendlerini takip etmeleri için bir </a:t>
            </a:r>
            <a:r>
              <a:rPr lang="tr-TR" sz="2400" b="1" dirty="0">
                <a:latin typeface="Arial" pitchFamily="34" charset="0"/>
                <a:cs typeface="Arial" pitchFamily="34" charset="0"/>
              </a:rPr>
              <a:t>iş gerekçesi</a:t>
            </a:r>
            <a:r>
              <a:rPr lang="tr-TR" sz="2400" dirty="0">
                <a:latin typeface="Arial" pitchFamily="34" charset="0"/>
                <a:cs typeface="Arial" pitchFamily="34" charset="0"/>
              </a:rPr>
              <a:t> de bulunmaktadır. </a:t>
            </a:r>
            <a:endParaRPr lang="en-US" sz="2400" dirty="0">
              <a:latin typeface="Arial" panose="020B0604020202020204" pitchFamily="34" charset="0"/>
              <a:cs typeface="Arial" panose="020B0604020202020204" pitchFamily="34" charset="0"/>
            </a:endParaRPr>
          </a:p>
          <a:p>
            <a:endParaRPr lang="de-CH" altLang="de-DE" sz="24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49562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9552" y="1124744"/>
            <a:ext cx="8496944" cy="5904656"/>
          </a:xfrm>
        </p:spPr>
        <p:txBody>
          <a:bodyPr>
            <a:noAutofit/>
          </a:bodyPr>
          <a:lstStyle/>
          <a:p>
            <a:pPr marL="0" indent="0">
              <a:buNone/>
            </a:pPr>
            <a:r>
              <a:rPr lang="tr-TR" altLang="fr-FR" sz="2400" b="1" dirty="0" smtClean="0">
                <a:solidFill>
                  <a:schemeClr val="accent2"/>
                </a:solidFill>
                <a:latin typeface="Arial" charset="0"/>
                <a:cs typeface="Arial" charset="0"/>
              </a:rPr>
              <a:t>Hükümetlere ve Şirketlere düşen görevler nelerdir?</a:t>
            </a:r>
            <a:endParaRPr lang="en-GB" altLang="fr-FR" sz="2400" b="1" dirty="0" smtClean="0">
              <a:solidFill>
                <a:schemeClr val="accent2"/>
              </a:solidFill>
              <a:latin typeface="Arial" charset="0"/>
              <a:cs typeface="Arial" charset="0"/>
            </a:endParaRPr>
          </a:p>
          <a:p>
            <a:pPr marL="0" indent="0">
              <a:buNone/>
            </a:pPr>
            <a:endParaRPr lang="de-CH" altLang="fr-FR" sz="2400" b="1" dirty="0" smtClean="0">
              <a:solidFill>
                <a:schemeClr val="accent2"/>
              </a:solidFill>
              <a:latin typeface="Arial" charset="0"/>
              <a:cs typeface="Arial" charset="0"/>
            </a:endParaRPr>
          </a:p>
          <a:p>
            <a:pPr marL="180975" indent="-180975"/>
            <a:r>
              <a:rPr lang="tr-TR" sz="2400" dirty="0" smtClean="0">
                <a:latin typeface="Arial" panose="020B0604020202020204" pitchFamily="34" charset="0"/>
                <a:cs typeface="Arial" panose="020B0604020202020204" pitchFamily="34" charset="0"/>
              </a:rPr>
              <a:t>Toplumsal aktörler, </a:t>
            </a:r>
            <a:r>
              <a:rPr lang="tr-TR" sz="2400" b="1" dirty="0" smtClean="0">
                <a:latin typeface="Arial" panose="020B0604020202020204" pitchFamily="34" charset="0"/>
                <a:cs typeface="Arial" panose="020B0604020202020204" pitchFamily="34" charset="0"/>
              </a:rPr>
              <a:t>Devletin «eksiklerinin» ve hatalarının giderilmesi</a:t>
            </a:r>
            <a:r>
              <a:rPr lang="tr-TR" sz="2400" dirty="0" smtClean="0">
                <a:latin typeface="Arial" panose="020B0604020202020204" pitchFamily="34" charset="0"/>
                <a:cs typeface="Arial" panose="020B0604020202020204" pitchFamily="34" charset="0"/>
              </a:rPr>
              <a:t> için şirketlere yönelmektedir. Bu durum, hükümetlerin neler yapması gerektiğine ve şirketlerin nasıl katkı sağlayacağına ilişkin beklentilerin arasında bir uyuşmazlığa yol açmaktadır. Bu uyuşmazlık tüm aktörler açısından çok sayıda olumsuz sonuç doğurmaktadır: </a:t>
            </a:r>
            <a:endParaRPr lang="en-GB" sz="2400" dirty="0" smtClean="0">
              <a:latin typeface="Arial" panose="020B0604020202020204" pitchFamily="34" charset="0"/>
              <a:cs typeface="Arial" panose="020B0604020202020204" pitchFamily="34" charset="0"/>
            </a:endParaRPr>
          </a:p>
          <a:p>
            <a:pPr marL="714375" lvl="1" indent="-314325"/>
            <a:r>
              <a:rPr lang="tr-TR" sz="2400" dirty="0" smtClean="0">
                <a:latin typeface="Arial" panose="020B0604020202020204" pitchFamily="34" charset="0"/>
                <a:cs typeface="Arial" panose="020B0604020202020204" pitchFamily="34" charset="0"/>
              </a:rPr>
              <a:t>Uyuşmazlık, </a:t>
            </a:r>
            <a:r>
              <a:rPr lang="tr-TR" sz="2400" dirty="0" err="1" smtClean="0">
                <a:latin typeface="Arial" panose="020B0604020202020204" pitchFamily="34" charset="0"/>
                <a:cs typeface="Arial" panose="020B0604020202020204" pitchFamily="34" charset="0"/>
              </a:rPr>
              <a:t>KSS’yi</a:t>
            </a:r>
            <a:r>
              <a:rPr lang="tr-TR" sz="2400" dirty="0" smtClean="0">
                <a:latin typeface="Arial" panose="020B0604020202020204" pitchFamily="34" charset="0"/>
                <a:cs typeface="Arial" panose="020B0604020202020204" pitchFamily="34" charset="0"/>
              </a:rPr>
              <a:t> baltalamakta ve devletin itibarını zedelemektedir.</a:t>
            </a:r>
            <a:endParaRPr lang="en-GB" sz="2400" dirty="0" smtClean="0">
              <a:latin typeface="Arial" panose="020B0604020202020204" pitchFamily="34" charset="0"/>
              <a:cs typeface="Arial" panose="020B0604020202020204" pitchFamily="34" charset="0"/>
            </a:endParaRPr>
          </a:p>
          <a:p>
            <a:pPr marL="714375" lvl="1" indent="-314325"/>
            <a:r>
              <a:rPr lang="tr-TR" sz="2400" dirty="0" smtClean="0">
                <a:latin typeface="Arial" panose="020B0604020202020204" pitchFamily="34" charset="0"/>
                <a:cs typeface="Arial" panose="020B0604020202020204" pitchFamily="34" charset="0"/>
              </a:rPr>
              <a:t>Uyuşmazlık, toplumun gerçek dışı ve ulaşılması imkansız beklentilere sahip olmasına yol açabilmektedir </a:t>
            </a:r>
            <a:endParaRPr lang="en-GB" sz="2400" dirty="0" smtClean="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7</a:t>
            </a:fld>
            <a:endParaRPr lang="fr-FR" dirty="0"/>
          </a:p>
        </p:txBody>
      </p:sp>
    </p:spTree>
    <p:extLst>
      <p:ext uri="{BB962C8B-B14F-4D97-AF65-F5344CB8AC3E}">
        <p14:creationId xmlns:p14="http://schemas.microsoft.com/office/powerpoint/2010/main" val="3146436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400050" lvl="1" indent="0">
              <a:buNone/>
            </a:pPr>
            <a:r>
              <a:rPr lang="tr-TR" altLang="fr-FR" sz="2400" b="1" dirty="0">
                <a:solidFill>
                  <a:schemeClr val="accent2"/>
                </a:solidFill>
                <a:latin typeface="Arial" charset="0"/>
                <a:cs typeface="Arial" charset="0"/>
              </a:rPr>
              <a:t>Hükümetlere ve Şirketlere düşen görevler nelerdir?</a:t>
            </a:r>
            <a:endParaRPr lang="en-GB" altLang="fr-FR" sz="2400" b="1" dirty="0">
              <a:solidFill>
                <a:schemeClr val="accent2"/>
              </a:solidFill>
              <a:latin typeface="Arial" charset="0"/>
              <a:cs typeface="Arial" charset="0"/>
            </a:endParaRPr>
          </a:p>
          <a:p>
            <a:pPr marL="400050" lvl="1" indent="0">
              <a:buNone/>
            </a:pPr>
            <a:endParaRPr lang="tr-TR" sz="2400" dirty="0" smtClean="0">
              <a:latin typeface="Arial" panose="020B0604020202020204" pitchFamily="34" charset="0"/>
              <a:cs typeface="Arial" panose="020B0604020202020204" pitchFamily="34" charset="0"/>
            </a:endParaRPr>
          </a:p>
          <a:p>
            <a:pPr marL="714375" lvl="1" indent="-314325"/>
            <a:r>
              <a:rPr lang="tr-TR" sz="2400" dirty="0" smtClean="0">
                <a:latin typeface="Arial" panose="020B0604020202020204" pitchFamily="34" charset="0"/>
                <a:cs typeface="Arial" panose="020B0604020202020204" pitchFamily="34" charset="0"/>
              </a:rPr>
              <a:t>Uyuşmazlık</a:t>
            </a:r>
            <a:r>
              <a:rPr lang="tr-TR" sz="2400" dirty="0">
                <a:latin typeface="Arial" panose="020B0604020202020204" pitchFamily="34" charset="0"/>
                <a:cs typeface="Arial" panose="020B0604020202020204" pitchFamily="34" charset="0"/>
              </a:rPr>
              <a:t>, beklentileri yeteri kadar karşılayamayan şirketlerin eleştirilmesine neden olabilmektedir.</a:t>
            </a:r>
          </a:p>
          <a:p>
            <a:pPr marL="714375" lvl="1" indent="-314325"/>
            <a:r>
              <a:rPr lang="tr-TR" sz="2400" dirty="0">
                <a:latin typeface="Arial" panose="020B0604020202020204" pitchFamily="34" charset="0"/>
                <a:cs typeface="Arial" panose="020B0604020202020204" pitchFamily="34" charset="0"/>
              </a:rPr>
              <a:t>Uyuşmazlık, asli görevi kar faaliyetleri aracılığı ile bir toplumdaki zenginliğin arttırılmasına aracılık etmek olan şirketlerin amaçlarından sapmasına neden olabilmektedir.</a:t>
            </a:r>
            <a:endParaRPr lang="de-CH" sz="2400" dirty="0">
              <a:latin typeface="Arial" panose="020B0604020202020204" pitchFamily="34" charset="0"/>
              <a:cs typeface="Arial" panose="020B0604020202020204" pitchFamily="34" charset="0"/>
            </a:endParaRPr>
          </a:p>
          <a:p>
            <a:pPr>
              <a:buNone/>
            </a:pPr>
            <a:endParaRPr lang="en-US" altLang="fr-FR" sz="2400" dirty="0">
              <a:latin typeface="Arial" panose="020B0604020202020204" pitchFamily="34" charset="0"/>
              <a:cs typeface="Arial" panose="020B0604020202020204" pitchFamily="34" charset="0"/>
            </a:endParaRPr>
          </a:p>
          <a:p>
            <a:pPr>
              <a:buNone/>
            </a:pPr>
            <a:endParaRPr lang="en-US" sz="24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94242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323528" y="1140227"/>
            <a:ext cx="8712967" cy="5688631"/>
          </a:xfrm>
        </p:spPr>
        <p:txBody>
          <a:bodyPr>
            <a:noAutofit/>
          </a:bodyPr>
          <a:lstStyle/>
          <a:p>
            <a:r>
              <a:rPr lang="tr-TR" sz="2200" dirty="0" smtClean="0">
                <a:latin typeface="Arial" pitchFamily="34" charset="0"/>
                <a:cs typeface="Arial" pitchFamily="34" charset="0"/>
              </a:rPr>
              <a:t>BM’nin «koruma, saygı gösterme ve telafi etme» çerçevesi, farklı aktörlerin sorumluluklarını birbirinden ayıran ve devletin görevleri ile şirketlerin sorumlulukları arasındaki karmaşık ilişkinin netleştirmesine yardımcı olan bir anlayış sunmaktadır. Bu anlayışın üç temel unsuru bulunmaktadır: </a:t>
            </a:r>
            <a:endParaRPr lang="de-CH" sz="2200" dirty="0" smtClean="0">
              <a:latin typeface="Arial" pitchFamily="34" charset="0"/>
              <a:cs typeface="Arial" pitchFamily="34" charset="0"/>
            </a:endParaRPr>
          </a:p>
          <a:p>
            <a:pPr lvl="1"/>
            <a:r>
              <a:rPr lang="tr-TR" sz="2200" dirty="0" smtClean="0">
                <a:latin typeface="Arial" pitchFamily="34" charset="0"/>
                <a:cs typeface="Arial" pitchFamily="34" charset="0"/>
              </a:rPr>
              <a:t>Koruma: Kendi toprakları üzerindeki insanları üçüncü taraflarca yapılan insan hakları ihlallerine karşı korumak devletin görevidir.</a:t>
            </a:r>
            <a:endParaRPr lang="de-CH" sz="2200" dirty="0" smtClean="0">
              <a:latin typeface="Arial" pitchFamily="34" charset="0"/>
              <a:cs typeface="Arial" pitchFamily="34" charset="0"/>
            </a:endParaRPr>
          </a:p>
          <a:p>
            <a:pPr lvl="1"/>
            <a:r>
              <a:rPr lang="tr-TR" sz="2200" dirty="0" smtClean="0">
                <a:latin typeface="Arial" pitchFamily="34" charset="0"/>
                <a:cs typeface="Arial" pitchFamily="34" charset="0"/>
              </a:rPr>
              <a:t>Saygı gösterme: ilgili ulusal mevzuatta belirtildiği şekilde insan haklarına saygı göstermek ve bu amaç doğrultusunda gereken yönetim yapılarını oluşturmak şirketlerin sorumluluğundadır.</a:t>
            </a:r>
            <a:endParaRPr lang="de-CH" sz="2200" dirty="0" smtClean="0">
              <a:latin typeface="Arial" pitchFamily="34" charset="0"/>
              <a:cs typeface="Arial" pitchFamily="34" charset="0"/>
            </a:endParaRPr>
          </a:p>
          <a:p>
            <a:pPr lvl="1"/>
            <a:r>
              <a:rPr lang="tr-TR" sz="2200" dirty="0" smtClean="0">
                <a:latin typeface="Arial" pitchFamily="34" charset="0"/>
                <a:cs typeface="Arial" pitchFamily="34" charset="0"/>
              </a:rPr>
              <a:t>Telafi etme: şirket tarafından yapılan hak ihlallerinin telafi edilmesi için resmi ve gayri resmî şikayet mekanizmalarının geliştirilmesi ve güçlendirilmesi gerekmektedir. </a:t>
            </a:r>
            <a:endParaRPr lang="de-CH" sz="2200" dirty="0" smtClean="0">
              <a:latin typeface="Arial" pitchFamily="34" charset="0"/>
              <a:cs typeface="Arial" pitchFamily="34" charset="0"/>
            </a:endParaRPr>
          </a:p>
          <a:p>
            <a:pPr>
              <a:buNone/>
            </a:pPr>
            <a:endParaRPr lang="en-US" sz="22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9</a:t>
            </a:fld>
            <a:endParaRPr lang="fr-FR" dirty="0"/>
          </a:p>
        </p:txBody>
      </p:sp>
    </p:spTree>
    <p:extLst>
      <p:ext uri="{BB962C8B-B14F-4D97-AF65-F5344CB8AC3E}">
        <p14:creationId xmlns:p14="http://schemas.microsoft.com/office/powerpoint/2010/main" val="3308065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842</Words>
  <Application>Microsoft Office PowerPoint</Application>
  <PresentationFormat>Ekran Gösterisi (4:3)</PresentationFormat>
  <Paragraphs>77</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  KSS nedir? Neden KSS? Şirketlere ve Devletlere Düşen Görevler Nelerdir?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19</cp:revision>
  <dcterms:created xsi:type="dcterms:W3CDTF">2013-03-18T14:58:09Z</dcterms:created>
  <dcterms:modified xsi:type="dcterms:W3CDTF">2014-06-10T13:51:30Z</dcterms:modified>
</cp:coreProperties>
</file>