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1"/>
            <p14:sldId id="262"/>
            <p14:sldId id="263"/>
            <p14:sldId id="264"/>
            <p14:sldId id="265"/>
            <p14:sldId id="266"/>
            <p14:sldId id="267"/>
            <p14:sldId id="268"/>
            <p14:sldId id="269"/>
            <p14:sldId id="270"/>
            <p14:sldId id="271"/>
            <p14:sldId id="272"/>
            <p14:sldId id="273"/>
            <p14:sldId id="274"/>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8383EC-3F1A-4E0B-860E-362E1DB68C97}"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1BC7A-20F6-4411-B414-95EBA343D91E}" type="slidenum">
              <a:rPr lang="tr-TR" smtClean="0"/>
              <a:t>‹#›</a:t>
            </a:fld>
            <a:endParaRPr lang="tr-TR"/>
          </a:p>
        </p:txBody>
      </p:sp>
    </p:spTree>
    <p:extLst>
      <p:ext uri="{BB962C8B-B14F-4D97-AF65-F5344CB8AC3E}">
        <p14:creationId xmlns:p14="http://schemas.microsoft.com/office/powerpoint/2010/main" val="2678827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a:ln/>
        </p:spPr>
      </p:sp>
      <p:sp>
        <p:nvSpPr>
          <p:cNvPr id="19459" name="Espace réservé des commentaires 2"/>
          <p:cNvSpPr>
            <a:spLocks noGrp="1"/>
          </p:cNvSpPr>
          <p:nvPr>
            <p:ph type="body" idx="1"/>
          </p:nvPr>
        </p:nvSpPr>
        <p:spPr>
          <a:noFill/>
          <a:ln/>
        </p:spPr>
        <p:txBody>
          <a:bodyPr/>
          <a:lstStyle/>
          <a:p>
            <a:endParaRPr lang="fr-CH" altLang="fr-FR" dirty="0" smtClean="0"/>
          </a:p>
        </p:txBody>
      </p:sp>
      <p:sp>
        <p:nvSpPr>
          <p:cNvPr id="11268" name="Espace réservé du numéro de diapositive 3"/>
          <p:cNvSpPr>
            <a:spLocks noGrp="1"/>
          </p:cNvSpPr>
          <p:nvPr>
            <p:ph type="sldNum" sz="quarter" idx="5"/>
          </p:nvPr>
        </p:nvSpPr>
        <p:spPr/>
        <p:txBody>
          <a:bodyPr/>
          <a:lstStyle/>
          <a:p>
            <a:pPr>
              <a:defRPr/>
            </a:pPr>
            <a:fld id="{DB3BF44E-05F1-46F9-83AF-F26E1D5A0318}" type="slidenum">
              <a:rPr lang="fr-FR" smtClean="0"/>
              <a:pPr>
                <a:defRPr/>
              </a:pPr>
              <a:t>9</a:t>
            </a:fld>
            <a:endParaRPr lang="fr-FR" dirty="0" smtClean="0"/>
          </a:p>
        </p:txBody>
      </p:sp>
    </p:spTree>
    <p:extLst>
      <p:ext uri="{BB962C8B-B14F-4D97-AF65-F5344CB8AC3E}">
        <p14:creationId xmlns:p14="http://schemas.microsoft.com/office/powerpoint/2010/main" val="3890142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a:ln/>
        </p:spPr>
      </p:sp>
      <p:sp>
        <p:nvSpPr>
          <p:cNvPr id="20483" name="Espace réservé des commentaires 2"/>
          <p:cNvSpPr>
            <a:spLocks noGrp="1"/>
          </p:cNvSpPr>
          <p:nvPr>
            <p:ph type="body" idx="1"/>
          </p:nvPr>
        </p:nvSpPr>
        <p:spPr>
          <a:noFill/>
          <a:ln/>
        </p:spPr>
        <p:txBody>
          <a:bodyPr/>
          <a:lstStyle/>
          <a:p>
            <a:endParaRPr lang="fr-CH" altLang="fr-FR" smtClean="0"/>
          </a:p>
        </p:txBody>
      </p:sp>
      <p:sp>
        <p:nvSpPr>
          <p:cNvPr id="12292" name="Espace réservé du numéro de diapositive 3"/>
          <p:cNvSpPr>
            <a:spLocks noGrp="1"/>
          </p:cNvSpPr>
          <p:nvPr>
            <p:ph type="sldNum" sz="quarter" idx="5"/>
          </p:nvPr>
        </p:nvSpPr>
        <p:spPr/>
        <p:txBody>
          <a:bodyPr/>
          <a:lstStyle/>
          <a:p>
            <a:pPr>
              <a:defRPr/>
            </a:pPr>
            <a:fld id="{39E39E7B-B575-4941-87BC-9B2CC75225DF}" type="slidenum">
              <a:rPr lang="fr-FR" smtClean="0"/>
              <a:pPr>
                <a:defRPr/>
              </a:pPr>
              <a:t>12</a:t>
            </a:fld>
            <a:endParaRPr lang="fr-FR" smtClean="0"/>
          </a:p>
        </p:txBody>
      </p:sp>
    </p:spTree>
    <p:extLst>
      <p:ext uri="{BB962C8B-B14F-4D97-AF65-F5344CB8AC3E}">
        <p14:creationId xmlns:p14="http://schemas.microsoft.com/office/powerpoint/2010/main" val="243854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714375" y="1052736"/>
            <a:ext cx="7772400" cy="4176464"/>
          </a:xfrm>
        </p:spPr>
        <p:txBody>
          <a:bodyPr/>
          <a:lstStyle/>
          <a:p>
            <a:pPr eaLnBrk="1" hangingPunct="1">
              <a:lnSpc>
                <a:spcPct val="150000"/>
              </a:lnSpc>
            </a:pPr>
            <a:r>
              <a:rPr lang="tr-TR" altLang="fr-FR" sz="3600" b="1" dirty="0" smtClean="0">
                <a:solidFill>
                  <a:schemeClr val="accent2"/>
                </a:solidFill>
                <a:latin typeface="Arial" charset="0"/>
                <a:cs typeface="Arial" charset="0"/>
              </a:rPr>
              <a:t/>
            </a:r>
            <a:br>
              <a:rPr lang="tr-TR" altLang="fr-FR" sz="3600" b="1" dirty="0" smtClean="0">
                <a:solidFill>
                  <a:schemeClr val="accent2"/>
                </a:solidFill>
                <a:latin typeface="Arial" charset="0"/>
                <a:cs typeface="Arial" charset="0"/>
              </a:rPr>
            </a:br>
            <a:r>
              <a:rPr lang="tr-TR" altLang="fr-FR" sz="3600" b="1" dirty="0" smtClean="0">
                <a:solidFill>
                  <a:schemeClr val="accent2"/>
                </a:solidFill>
                <a:latin typeface="Arial" charset="0"/>
                <a:cs typeface="Arial" charset="0"/>
              </a:rPr>
              <a:t>Küresel Raporlama Girişimi (GRI)</a:t>
            </a:r>
            <a:r>
              <a:rPr lang="en-GB" altLang="fr-FR" sz="3600" b="1" dirty="0">
                <a:solidFill>
                  <a:schemeClr val="accent2"/>
                </a:solidFill>
                <a:latin typeface="Arial" charset="0"/>
                <a:cs typeface="Arial" charset="0"/>
              </a:rPr>
              <a:t/>
            </a:r>
            <a:br>
              <a:rPr lang="en-GB" altLang="fr-FR" sz="3600" b="1" dirty="0">
                <a:solidFill>
                  <a:schemeClr val="accent2"/>
                </a:solidFill>
                <a:latin typeface="Arial" charset="0"/>
                <a:cs typeface="Arial" charset="0"/>
              </a:rPr>
            </a:br>
            <a:r>
              <a:rPr lang="en-GB" altLang="fr-FR" sz="3600" b="1" dirty="0">
                <a:solidFill>
                  <a:srgbClr val="FF0000"/>
                </a:solidFill>
                <a:latin typeface="Arial" charset="0"/>
                <a:cs typeface="Arial" charset="0"/>
              </a:rPr>
              <a:t/>
            </a:r>
            <a:br>
              <a:rPr lang="en-GB" altLang="fr-FR" sz="3600" b="1" dirty="0">
                <a:solidFill>
                  <a:srgbClr val="FF0000"/>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r>
              <a:rPr lang="en-GB" altLang="fr-FR" sz="2200" dirty="0">
                <a:latin typeface="Arial" charset="0"/>
              </a:rPr>
              <a:t>			</a:t>
            </a:r>
          </a:p>
        </p:txBody>
      </p:sp>
    </p:spTree>
    <p:extLst>
      <p:ext uri="{BB962C8B-B14F-4D97-AF65-F5344CB8AC3E}">
        <p14:creationId xmlns:p14="http://schemas.microsoft.com/office/powerpoint/2010/main" val="2569219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Inhaltsplatzhalter 2"/>
          <p:cNvSpPr>
            <a:spLocks noGrp="1"/>
          </p:cNvSpPr>
          <p:nvPr>
            <p:ph idx="1"/>
          </p:nvPr>
        </p:nvSpPr>
        <p:spPr>
          <a:xfrm>
            <a:off x="683568" y="1700808"/>
            <a:ext cx="7772400" cy="4095750"/>
          </a:xfrm>
        </p:spPr>
        <p:txBody>
          <a:bodyPr>
            <a:normAutofit fontScale="92500" lnSpcReduction="20000"/>
          </a:bodyPr>
          <a:lstStyle/>
          <a:p>
            <a:pPr>
              <a:buFontTx/>
              <a:buNone/>
              <a:defRPr/>
            </a:pPr>
            <a:r>
              <a:rPr lang="tr-TR" altLang="fr-FR" sz="2000" dirty="0" smtClean="0">
                <a:latin typeface="Arial" charset="0"/>
                <a:cs typeface="Arial" charset="0"/>
              </a:rPr>
              <a:t>GRI çerçevesi ücretsizdir.</a:t>
            </a:r>
            <a:endParaRPr lang="de-CH" altLang="fr-FR" sz="2000" dirty="0">
              <a:latin typeface="Arial" charset="0"/>
              <a:cs typeface="Arial" charset="0"/>
            </a:endParaRPr>
          </a:p>
          <a:p>
            <a:pPr marL="0" indent="0">
              <a:buFontTx/>
              <a:buNone/>
              <a:defRPr/>
            </a:pPr>
            <a:endParaRPr lang="tr-TR" sz="2000" dirty="0" smtClean="0">
              <a:latin typeface="Arial" charset="0"/>
              <a:cs typeface="Arial" charset="0"/>
            </a:endParaRPr>
          </a:p>
          <a:p>
            <a:pPr marL="0" indent="0">
              <a:buFontTx/>
              <a:buNone/>
              <a:defRPr/>
            </a:pPr>
            <a:r>
              <a:rPr lang="tr-TR" sz="2000" dirty="0" err="1" smtClean="0">
                <a:latin typeface="Arial" charset="0"/>
                <a:cs typeface="Arial" charset="0"/>
              </a:rPr>
              <a:t>GRI’nın</a:t>
            </a:r>
            <a:r>
              <a:rPr lang="tr-TR" sz="2000" dirty="0" smtClean="0">
                <a:latin typeface="Arial" charset="0"/>
                <a:cs typeface="Arial" charset="0"/>
              </a:rPr>
              <a:t> Sektör Ekleri de mevcuttur -Sürdürülebilirlik </a:t>
            </a:r>
            <a:r>
              <a:rPr lang="tr-TR" sz="2000" dirty="0">
                <a:latin typeface="Arial" charset="0"/>
                <a:cs typeface="Arial" charset="0"/>
              </a:rPr>
              <a:t>Raporlaması İlkeleri’nin a</a:t>
            </a:r>
            <a:r>
              <a:rPr lang="tr-TR" sz="2000" dirty="0" smtClean="0">
                <a:latin typeface="Arial" charset="0"/>
                <a:cs typeface="Arial" charset="0"/>
              </a:rPr>
              <a:t>şağıdaki sektörlere özel hazırlanmış farklı versiyonları vardır:</a:t>
            </a:r>
            <a:endParaRPr lang="en-GB" sz="2000" dirty="0">
              <a:latin typeface="Arial" charset="0"/>
              <a:cs typeface="Arial" charset="0"/>
            </a:endParaRPr>
          </a:p>
          <a:p>
            <a:pPr>
              <a:defRPr/>
            </a:pPr>
            <a:r>
              <a:rPr lang="tr-TR" altLang="fr-FR" sz="2000" dirty="0" smtClean="0">
                <a:latin typeface="Arial" charset="0"/>
                <a:cs typeface="Arial" charset="0"/>
              </a:rPr>
              <a:t>Havalimanı İşletmeleri</a:t>
            </a:r>
          </a:p>
          <a:p>
            <a:pPr>
              <a:defRPr/>
            </a:pPr>
            <a:r>
              <a:rPr lang="tr-TR" altLang="fr-FR" sz="2000" dirty="0" smtClean="0">
                <a:latin typeface="Arial" charset="0"/>
                <a:cs typeface="Arial" charset="0"/>
              </a:rPr>
              <a:t>İnşaat</a:t>
            </a:r>
            <a:endParaRPr lang="de-CH" altLang="fr-FR" sz="2000" dirty="0" smtClean="0">
              <a:latin typeface="Arial" charset="0"/>
              <a:cs typeface="Arial" charset="0"/>
            </a:endParaRPr>
          </a:p>
          <a:p>
            <a:pPr>
              <a:defRPr/>
            </a:pPr>
            <a:r>
              <a:rPr lang="tr-TR" altLang="fr-FR" sz="2000" dirty="0" smtClean="0">
                <a:latin typeface="Arial" charset="0"/>
                <a:cs typeface="Arial" charset="0"/>
              </a:rPr>
              <a:t>Etkinlik Organizatörleri</a:t>
            </a:r>
          </a:p>
          <a:p>
            <a:pPr>
              <a:defRPr/>
            </a:pPr>
            <a:r>
              <a:rPr lang="tr-TR" altLang="fr-FR" sz="2000" dirty="0" smtClean="0">
                <a:latin typeface="Arial" charset="0"/>
                <a:cs typeface="Arial" charset="0"/>
              </a:rPr>
              <a:t>Finansal Hizmetler</a:t>
            </a:r>
            <a:endParaRPr lang="de-CH" altLang="fr-FR" sz="2000" dirty="0" smtClean="0">
              <a:latin typeface="Arial" charset="0"/>
              <a:cs typeface="Arial" charset="0"/>
            </a:endParaRPr>
          </a:p>
          <a:p>
            <a:pPr>
              <a:defRPr/>
            </a:pPr>
            <a:r>
              <a:rPr lang="tr-TR" altLang="fr-FR" sz="2000" dirty="0" smtClean="0">
                <a:latin typeface="Arial" charset="0"/>
                <a:cs typeface="Arial" charset="0"/>
              </a:rPr>
              <a:t>Gıda İşleme</a:t>
            </a:r>
            <a:r>
              <a:rPr lang="de-CH" altLang="fr-FR" sz="2000" dirty="0" smtClean="0">
                <a:latin typeface="Arial" charset="0"/>
                <a:cs typeface="Arial" charset="0"/>
              </a:rPr>
              <a:t> </a:t>
            </a:r>
          </a:p>
          <a:p>
            <a:pPr>
              <a:defRPr/>
            </a:pPr>
            <a:r>
              <a:rPr lang="tr-TR" altLang="fr-FR" sz="2000" dirty="0" smtClean="0">
                <a:latin typeface="Arial" charset="0"/>
                <a:cs typeface="Arial" charset="0"/>
              </a:rPr>
              <a:t>Medya</a:t>
            </a:r>
          </a:p>
          <a:p>
            <a:pPr>
              <a:defRPr/>
            </a:pPr>
            <a:r>
              <a:rPr lang="tr-TR" altLang="fr-FR" sz="2000" dirty="0" smtClean="0">
                <a:latin typeface="Arial" charset="0"/>
                <a:cs typeface="Arial" charset="0"/>
              </a:rPr>
              <a:t>Maden ve Metalürji</a:t>
            </a:r>
            <a:endParaRPr lang="de-CH" altLang="fr-FR" sz="2000" dirty="0" smtClean="0">
              <a:latin typeface="Arial" charset="0"/>
              <a:cs typeface="Arial" charset="0"/>
            </a:endParaRPr>
          </a:p>
          <a:p>
            <a:pPr>
              <a:defRPr/>
            </a:pPr>
            <a:r>
              <a:rPr lang="tr-TR" altLang="fr-FR" sz="2000" dirty="0" smtClean="0">
                <a:latin typeface="Arial" charset="0"/>
                <a:cs typeface="Arial" charset="0"/>
              </a:rPr>
              <a:t>STK’lar</a:t>
            </a:r>
            <a:endParaRPr lang="de-CH" altLang="fr-FR" sz="2000" dirty="0" smtClean="0">
              <a:latin typeface="Arial" charset="0"/>
              <a:cs typeface="Arial" charset="0"/>
            </a:endParaRPr>
          </a:p>
          <a:p>
            <a:pPr>
              <a:defRPr/>
            </a:pPr>
            <a:r>
              <a:rPr lang="tr-TR" altLang="fr-FR" sz="2000" dirty="0" smtClean="0">
                <a:latin typeface="Arial" charset="0"/>
                <a:cs typeface="Arial" charset="0"/>
              </a:rPr>
              <a:t>Petrol ve Gaz</a:t>
            </a: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2F42E334-36D2-43DB-8693-E66FD3B31485}" type="slidenum">
              <a:rPr lang="fr-FR" smtClean="0"/>
              <a:pPr>
                <a:defRPr/>
              </a:pPr>
              <a:t>10</a:t>
            </a:fld>
            <a:endParaRPr lang="fr-FR" dirty="0"/>
          </a:p>
        </p:txBody>
      </p:sp>
    </p:spTree>
    <p:extLst>
      <p:ext uri="{BB962C8B-B14F-4D97-AF65-F5344CB8AC3E}">
        <p14:creationId xmlns:p14="http://schemas.microsoft.com/office/powerpoint/2010/main" val="1828385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Inhaltsplatzhalter 2"/>
          <p:cNvSpPr>
            <a:spLocks noGrp="1"/>
          </p:cNvSpPr>
          <p:nvPr>
            <p:ph idx="1"/>
          </p:nvPr>
        </p:nvSpPr>
        <p:spPr>
          <a:xfrm>
            <a:off x="755576" y="1412776"/>
            <a:ext cx="7772400" cy="4114800"/>
          </a:xfrm>
        </p:spPr>
        <p:txBody>
          <a:bodyPr>
            <a:normAutofit fontScale="92500" lnSpcReduction="20000"/>
          </a:bodyPr>
          <a:lstStyle/>
          <a:p>
            <a:pPr>
              <a:buFontTx/>
              <a:buNone/>
            </a:pPr>
            <a:endParaRPr lang="tr-TR" altLang="fr-FR" sz="1000" dirty="0" smtClean="0">
              <a:latin typeface="Arial" charset="0"/>
              <a:cs typeface="Arial" charset="0"/>
            </a:endParaRPr>
          </a:p>
          <a:p>
            <a:pPr>
              <a:buFontTx/>
              <a:buNone/>
            </a:pPr>
            <a:r>
              <a:rPr lang="tr-TR" altLang="fr-FR" sz="2400" b="1" dirty="0" smtClean="0">
                <a:solidFill>
                  <a:schemeClr val="accent2"/>
                </a:solidFill>
                <a:latin typeface="Arial" charset="0"/>
                <a:cs typeface="Arial" charset="0"/>
              </a:rPr>
              <a:t> Rapor İçeriğini Belirlemeye Yönelik Prensipler</a:t>
            </a:r>
            <a:endParaRPr lang="de-CH" altLang="fr-FR" sz="2400" b="1" dirty="0" smtClean="0">
              <a:solidFill>
                <a:schemeClr val="accent2"/>
              </a:solidFill>
              <a:latin typeface="Arial" charset="0"/>
              <a:cs typeface="Arial" charset="0"/>
            </a:endParaRPr>
          </a:p>
          <a:p>
            <a:pPr>
              <a:buFontTx/>
              <a:buNone/>
            </a:pPr>
            <a:endParaRPr lang="de-CH" altLang="fr-FR" sz="1000" dirty="0" smtClean="0">
              <a:latin typeface="Arial" charset="0"/>
              <a:cs typeface="Arial" charset="0"/>
            </a:endParaRPr>
          </a:p>
          <a:p>
            <a:r>
              <a:rPr lang="tr-TR" altLang="fr-FR" sz="1800" dirty="0" smtClean="0">
                <a:latin typeface="Arial" charset="0"/>
                <a:cs typeface="Arial" charset="0"/>
              </a:rPr>
              <a:t>Kurum, paydaşlarının kimler olduğunu belirlemeli ve paydaşların makul beklentilerine ve çıkarlarına ne şekilde yanıt verdiğini açıklamalıdır. </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tr-TR" altLang="fr-FR" sz="1800" dirty="0" smtClean="0">
                <a:latin typeface="Arial" charset="0"/>
                <a:cs typeface="Arial" charset="0"/>
              </a:rPr>
              <a:t>Rapor, kurumun performansını geniş kapsamlı bir sürdürebilirlik çerçevesinde sunmalıdır.</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tr-TR" altLang="fr-FR" sz="1800" dirty="0" smtClean="0">
                <a:latin typeface="Arial" charset="0"/>
                <a:cs typeface="Arial" charset="0"/>
              </a:rPr>
              <a:t>Bir raporda yer alan bilgiler: </a:t>
            </a:r>
            <a:endParaRPr lang="de-CH" altLang="fr-FR" sz="1800" dirty="0" smtClean="0">
              <a:latin typeface="Arial" charset="0"/>
              <a:cs typeface="Arial" charset="0"/>
            </a:endParaRPr>
          </a:p>
          <a:p>
            <a:pPr lvl="1"/>
            <a:r>
              <a:rPr lang="tr-TR" altLang="fr-FR" sz="1400" dirty="0" smtClean="0">
                <a:latin typeface="Arial" charset="0"/>
                <a:cs typeface="Arial" charset="0"/>
              </a:rPr>
              <a:t>Kurumun önemli ekonomik, sosyal ve çevresel etkilerini veya </a:t>
            </a:r>
            <a:endParaRPr lang="de-CH" altLang="fr-FR" sz="1400" dirty="0" smtClean="0">
              <a:latin typeface="Arial" charset="0"/>
              <a:cs typeface="Arial" charset="0"/>
            </a:endParaRPr>
          </a:p>
          <a:p>
            <a:pPr lvl="1"/>
            <a:r>
              <a:rPr lang="tr-TR" altLang="fr-FR" sz="1400" dirty="0" smtClean="0">
                <a:latin typeface="Arial" charset="0"/>
                <a:cs typeface="Arial" charset="0"/>
              </a:rPr>
              <a:t>Paydaşların değerlendirmeleri ve kararları üzerinde ciddi etkisi olabilecek konuları kapsamalıdır.</a:t>
            </a:r>
            <a:endParaRPr lang="de-CH" altLang="fr-FR" sz="1800" dirty="0" smtClean="0">
              <a:latin typeface="Arial" charset="0"/>
              <a:cs typeface="Arial" charset="0"/>
            </a:endParaRPr>
          </a:p>
          <a:p>
            <a:r>
              <a:rPr lang="tr-TR" altLang="fr-FR" sz="1800" dirty="0" smtClean="0">
                <a:latin typeface="Arial" charset="0"/>
                <a:cs typeface="Arial" charset="0"/>
              </a:rPr>
              <a:t>Öncelikli konuların kapsamı ve sınırları, kurumun başlıca ekonomik, çevresel ve sosyal etkilerinin yansıtılması için yeterli olmalı ve paydaşlara kurumun raporlama periyodundaki performansını değerlendirme olanağı sunmalıdır.</a:t>
            </a:r>
            <a:endParaRPr lang="de-CH" altLang="fr-FR" sz="1800" dirty="0" smtClean="0">
              <a:latin typeface="Arial" charset="0"/>
              <a:cs typeface="Arial" charset="0"/>
            </a:endParaRPr>
          </a:p>
          <a:p>
            <a:pPr>
              <a:buFontTx/>
              <a:buNone/>
            </a:pPr>
            <a:r>
              <a:rPr lang="en-GB" altLang="fr-FR" sz="1800" dirty="0" smtClean="0">
                <a:latin typeface="Arial" charset="0"/>
                <a:cs typeface="Arial" charset="0"/>
              </a:rPr>
              <a:t> </a:t>
            </a:r>
            <a:endParaRPr lang="de-CH" altLang="fr-FR" sz="1800" dirty="0" smtClean="0">
              <a:latin typeface="Arial" charset="0"/>
              <a:cs typeface="Arial" charset="0"/>
            </a:endParaRPr>
          </a:p>
          <a:p>
            <a:endParaRPr lang="de-CH" altLang="fr-FR" sz="18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FE64874B-05C0-45E3-8B2B-F7297B975E85}" type="slidenum">
              <a:rPr lang="fr-FR" smtClean="0"/>
              <a:pPr>
                <a:defRPr/>
              </a:pPr>
              <a:t>11</a:t>
            </a:fld>
            <a:endParaRPr lang="fr-FR" dirty="0"/>
          </a:p>
        </p:txBody>
      </p:sp>
    </p:spTree>
    <p:extLst>
      <p:ext uri="{BB962C8B-B14F-4D97-AF65-F5344CB8AC3E}">
        <p14:creationId xmlns:p14="http://schemas.microsoft.com/office/powerpoint/2010/main" val="1966153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u contenu 2"/>
          <p:cNvSpPr>
            <a:spLocks noGrp="1"/>
          </p:cNvSpPr>
          <p:nvPr>
            <p:ph idx="1"/>
          </p:nvPr>
        </p:nvSpPr>
        <p:spPr>
          <a:xfrm>
            <a:off x="539750" y="1412875"/>
            <a:ext cx="7993063" cy="3651250"/>
          </a:xfrm>
        </p:spPr>
        <p:txBody>
          <a:bodyPr>
            <a:normAutofit fontScale="77500" lnSpcReduction="20000"/>
          </a:bodyPr>
          <a:lstStyle/>
          <a:p>
            <a:pPr>
              <a:buFontTx/>
              <a:buNone/>
              <a:defRPr/>
            </a:pPr>
            <a:r>
              <a:rPr lang="tr-TR" altLang="fr-FR" sz="2400" b="1" dirty="0" smtClean="0">
                <a:solidFill>
                  <a:schemeClr val="accent2"/>
                </a:solidFill>
                <a:latin typeface="Arial" charset="0"/>
                <a:cs typeface="Arial" charset="0"/>
              </a:rPr>
              <a:t>Rapor Kalitesini Sağlamaya Yönelik GRI Prensipleri</a:t>
            </a:r>
            <a:endParaRPr lang="de-CH" altLang="fr-FR" sz="2400" b="1" dirty="0" smtClean="0">
              <a:solidFill>
                <a:schemeClr val="accent2"/>
              </a:solidFill>
              <a:latin typeface="Arial" charset="0"/>
              <a:cs typeface="Arial" charset="0"/>
            </a:endParaRPr>
          </a:p>
          <a:p>
            <a:pPr>
              <a:defRPr/>
            </a:pPr>
            <a:endParaRPr lang="de-CH" sz="2000" dirty="0" smtClean="0">
              <a:latin typeface="Arial" pitchFamily="34" charset="0"/>
              <a:cs typeface="Arial" pitchFamily="34" charset="0"/>
            </a:endParaRPr>
          </a:p>
          <a:p>
            <a:pPr>
              <a:defRPr/>
            </a:pPr>
            <a:r>
              <a:rPr lang="tr-TR" sz="2000" dirty="0" smtClean="0">
                <a:latin typeface="Arial" pitchFamily="34" charset="0"/>
                <a:cs typeface="Arial" pitchFamily="34" charset="0"/>
              </a:rPr>
              <a:t>Rapor, kurumun genel performansının gerekçeli olarak değerlendirilmesine imkan sağlayacak şekilde kurum performansının hem olumlu hem de olumsuz unsurlarını yansıtmalıdır.</a:t>
            </a:r>
            <a:endParaRPr lang="de-CH" sz="2000" dirty="0" smtClean="0">
              <a:latin typeface="Arial" pitchFamily="34" charset="0"/>
              <a:cs typeface="Arial" pitchFamily="34" charset="0"/>
            </a:endParaRPr>
          </a:p>
          <a:p>
            <a:pPr>
              <a:buFontTx/>
              <a:buNone/>
              <a:defRPr/>
            </a:pPr>
            <a:r>
              <a:rPr lang="en-GB" sz="2000" dirty="0" smtClean="0">
                <a:latin typeface="Arial" pitchFamily="34" charset="0"/>
                <a:cs typeface="Arial" pitchFamily="34" charset="0"/>
              </a:rPr>
              <a:t> </a:t>
            </a:r>
            <a:endParaRPr lang="de-CH" sz="2000" dirty="0" smtClean="0">
              <a:latin typeface="Arial" pitchFamily="34" charset="0"/>
              <a:cs typeface="Arial" pitchFamily="34" charset="0"/>
            </a:endParaRPr>
          </a:p>
          <a:p>
            <a:pPr>
              <a:defRPr/>
            </a:pPr>
            <a:r>
              <a:rPr lang="tr-TR" sz="2000" dirty="0" smtClean="0">
                <a:latin typeface="Arial" pitchFamily="34" charset="0"/>
                <a:cs typeface="Arial" pitchFamily="34" charset="0"/>
              </a:rPr>
              <a:t>Kurum, konuları ve bilgileri tutarlı bir şekilde seçmeli, toplamalı ve rapor etmelidir. Raporlanan bilgiler, paydaşların kurumun performansında  zaman içinde ortaya çıkan değişiklikleri analiz etmesine olanak tanımalı ve diğer kurumlarla göreceli analiz yapılmasına elverişli olmalıdır.</a:t>
            </a:r>
          </a:p>
          <a:p>
            <a:pPr>
              <a:defRPr/>
            </a:pPr>
            <a:endParaRPr lang="de-CH" sz="2000" dirty="0" smtClean="0">
              <a:latin typeface="Arial" pitchFamily="34" charset="0"/>
              <a:cs typeface="Arial" pitchFamily="34" charset="0"/>
            </a:endParaRPr>
          </a:p>
          <a:p>
            <a:pPr>
              <a:defRPr/>
            </a:pPr>
            <a:r>
              <a:rPr lang="tr-TR" sz="2000" dirty="0" smtClean="0">
                <a:latin typeface="Arial" pitchFamily="34" charset="0"/>
                <a:cs typeface="Arial" pitchFamily="34" charset="0"/>
              </a:rPr>
              <a:t>Raporlanan bilgiler, paydaşların rapor hazırlayan kurumun performansını değerlendirmesi için yeterince doğru ve detaylı olmalıdır.</a:t>
            </a:r>
            <a:endParaRPr lang="de-CH" sz="2000" dirty="0" smtClean="0">
              <a:latin typeface="Arial" pitchFamily="34" charset="0"/>
              <a:cs typeface="Arial" pitchFamily="34" charset="0"/>
            </a:endParaRPr>
          </a:p>
          <a:p>
            <a:pPr>
              <a:buFontTx/>
              <a:buNone/>
              <a:defRPr/>
            </a:pPr>
            <a:endParaRPr lang="de-CH" sz="2000" dirty="0" smtClean="0">
              <a:latin typeface="Arial" pitchFamily="34" charset="0"/>
              <a:cs typeface="Arial" pitchFamily="34" charset="0"/>
            </a:endParaRPr>
          </a:p>
          <a:p>
            <a:pPr marL="0" indent="0">
              <a:buFontTx/>
              <a:buNone/>
              <a:defRPr/>
            </a:pPr>
            <a:r>
              <a:rPr lang="en-GB" sz="2000" dirty="0" smtClean="0">
                <a:latin typeface="Arial" charset="0"/>
                <a:cs typeface="Arial" charset="0"/>
              </a:rPr>
              <a:t>.</a:t>
            </a:r>
            <a:endParaRPr lang="en-GB" sz="1800" dirty="0" smtClean="0">
              <a:latin typeface="Arial" charset="0"/>
              <a:cs typeface="Arial" charset="0"/>
            </a:endParaRPr>
          </a:p>
        </p:txBody>
      </p:sp>
      <p:sp>
        <p:nvSpPr>
          <p:cNvPr id="4099" name="Espace réservé du numéro de diapositive 2"/>
          <p:cNvSpPr>
            <a:spLocks noGrp="1"/>
          </p:cNvSpPr>
          <p:nvPr>
            <p:ph type="sldNum" sz="quarter" idx="12"/>
          </p:nvPr>
        </p:nvSpPr>
        <p:spPr/>
        <p:txBody>
          <a:bodyPr/>
          <a:lstStyle/>
          <a:p>
            <a:pPr>
              <a:defRPr/>
            </a:pPr>
            <a:fld id="{DEB18BD0-2648-42F1-B906-4B0A49D605FD}" type="slidenum">
              <a:rPr lang="fr-FR" sz="1100" smtClean="0"/>
              <a:pPr>
                <a:defRPr/>
              </a:pPr>
              <a:t>12</a:t>
            </a:fld>
            <a:endParaRPr lang="fr-FR" sz="1100" smtClean="0"/>
          </a:p>
        </p:txBody>
      </p:sp>
    </p:spTree>
    <p:extLst>
      <p:ext uri="{BB962C8B-B14F-4D97-AF65-F5344CB8AC3E}">
        <p14:creationId xmlns:p14="http://schemas.microsoft.com/office/powerpoint/2010/main" val="17517370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Inhaltsplatzhalter 2"/>
          <p:cNvSpPr>
            <a:spLocks noGrp="1"/>
          </p:cNvSpPr>
          <p:nvPr>
            <p:ph idx="1"/>
          </p:nvPr>
        </p:nvSpPr>
        <p:spPr/>
        <p:txBody>
          <a:bodyPr/>
          <a:lstStyle/>
          <a:p>
            <a:r>
              <a:rPr lang="tr-TR" altLang="fr-FR" sz="2000" dirty="0" smtClean="0">
                <a:latin typeface="Arial" charset="0"/>
                <a:cs typeface="Arial" charset="0"/>
              </a:rPr>
              <a:t>Kurum düzenli bir zaman çizelgesine bağlı olarak rapor vermelidir, böylelikle paydaşların bilinçli kararlar alabilmeleri için gereken bilgiler zamanında hazır olacaktır.</a:t>
            </a:r>
            <a:endParaRPr lang="de-CH" altLang="fr-FR" sz="2000" dirty="0" smtClean="0">
              <a:latin typeface="Arial" charset="0"/>
              <a:cs typeface="Arial" charset="0"/>
            </a:endParaRPr>
          </a:p>
          <a:p>
            <a:pPr>
              <a:buFontTx/>
              <a:buNone/>
            </a:pPr>
            <a:endParaRPr lang="de-CH" altLang="fr-FR" sz="2000" dirty="0" smtClean="0">
              <a:latin typeface="Arial" charset="0"/>
              <a:cs typeface="Arial" charset="0"/>
            </a:endParaRPr>
          </a:p>
          <a:p>
            <a:r>
              <a:rPr lang="tr-TR" altLang="fr-FR" sz="2000" dirty="0" smtClean="0">
                <a:latin typeface="Arial" charset="0"/>
                <a:cs typeface="Arial" charset="0"/>
              </a:rPr>
              <a:t>Kurum, bilgileri raporu kullanan paydaşlar için anlaşılabilir ve erişilebilir bir şekilde sunmalıdır.  </a:t>
            </a:r>
            <a:endParaRPr lang="de-CH" altLang="fr-FR" sz="2000" dirty="0" smtClean="0">
              <a:latin typeface="Arial" charset="0"/>
              <a:cs typeface="Arial" charset="0"/>
            </a:endParaRPr>
          </a:p>
          <a:p>
            <a:pPr>
              <a:buFontTx/>
              <a:buNone/>
            </a:pPr>
            <a:endParaRPr lang="de-CH" altLang="fr-FR" sz="2000" dirty="0" smtClean="0">
              <a:latin typeface="Arial" charset="0"/>
              <a:cs typeface="Arial" charset="0"/>
            </a:endParaRPr>
          </a:p>
          <a:p>
            <a:r>
              <a:rPr lang="tr-TR" altLang="fr-FR" sz="2000" dirty="0" smtClean="0">
                <a:latin typeface="Arial" charset="0"/>
                <a:cs typeface="Arial" charset="0"/>
              </a:rPr>
              <a:t>Kurum, raporun hazırlanmasında kullanılan bilgileri ve süreçleri incelemeye tabi olabilecek ve bilgilerin kaliteli ve öncelikli olmasını sağlayacak şekilde toplamalı, kaydetmeli, derlemeli, analiz etmeli ve açıklamalıdır. </a:t>
            </a:r>
            <a:endParaRPr lang="de-CH" altLang="fr-FR" sz="2000" dirty="0" smtClean="0">
              <a:latin typeface="Arial" charset="0"/>
              <a:cs typeface="Arial" charset="0"/>
            </a:endParaRPr>
          </a:p>
          <a:p>
            <a:pPr>
              <a:buFontTx/>
              <a:buNone/>
            </a:pPr>
            <a:endParaRPr lang="de-CH" altLang="fr-FR" sz="3600" dirty="0" smtClean="0"/>
          </a:p>
          <a:p>
            <a:endParaRPr lang="de-CH" altLang="fr-FR" dirty="0" smtClean="0"/>
          </a:p>
        </p:txBody>
      </p:sp>
      <p:sp>
        <p:nvSpPr>
          <p:cNvPr id="4" name="Foliennummernplatzhalter 3"/>
          <p:cNvSpPr>
            <a:spLocks noGrp="1"/>
          </p:cNvSpPr>
          <p:nvPr>
            <p:ph type="sldNum" sz="quarter" idx="12"/>
          </p:nvPr>
        </p:nvSpPr>
        <p:spPr/>
        <p:txBody>
          <a:bodyPr/>
          <a:lstStyle/>
          <a:p>
            <a:pPr>
              <a:defRPr/>
            </a:pPr>
            <a:fld id="{923E616A-37B1-4AE4-8F3E-4C3878763549}" type="slidenum">
              <a:rPr lang="fr-FR" smtClean="0"/>
              <a:pPr>
                <a:defRPr/>
              </a:pPr>
              <a:t>13</a:t>
            </a:fld>
            <a:endParaRPr lang="fr-FR" dirty="0"/>
          </a:p>
        </p:txBody>
      </p:sp>
    </p:spTree>
    <p:extLst>
      <p:ext uri="{BB962C8B-B14F-4D97-AF65-F5344CB8AC3E}">
        <p14:creationId xmlns:p14="http://schemas.microsoft.com/office/powerpoint/2010/main" val="17613489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Foliennummernplatzhalter 3"/>
          <p:cNvSpPr>
            <a:spLocks noGrp="1"/>
          </p:cNvSpPr>
          <p:nvPr>
            <p:ph type="sldNum" sz="quarter" idx="12"/>
          </p:nvPr>
        </p:nvSpPr>
        <p:spPr/>
        <p:txBody>
          <a:bodyPr/>
          <a:lstStyle/>
          <a:p>
            <a:pPr>
              <a:defRPr/>
            </a:pPr>
            <a:fld id="{EC0A616F-673E-471C-9DAA-10FA44DCDD94}" type="slidenum">
              <a:rPr lang="fr-FR" smtClean="0"/>
              <a:pPr>
                <a:defRPr/>
              </a:pPr>
              <a:t>14</a:t>
            </a:fld>
            <a:endParaRPr lang="fr-FR" smtClean="0"/>
          </a:p>
        </p:txBody>
      </p:sp>
      <p:graphicFrame>
        <p:nvGraphicFramePr>
          <p:cNvPr id="2" name="Tableau 1"/>
          <p:cNvGraphicFramePr>
            <a:graphicFrameLocks noGrp="1"/>
          </p:cNvGraphicFramePr>
          <p:nvPr>
            <p:extLst>
              <p:ext uri="{D42A27DB-BD31-4B8C-83A1-F6EECF244321}">
                <p14:modId xmlns:p14="http://schemas.microsoft.com/office/powerpoint/2010/main" val="933981502"/>
              </p:ext>
            </p:extLst>
          </p:nvPr>
        </p:nvGraphicFramePr>
        <p:xfrm>
          <a:off x="1016000" y="1571625"/>
          <a:ext cx="6913562" cy="5184030"/>
        </p:xfrm>
        <a:graphic>
          <a:graphicData uri="http://schemas.openxmlformats.org/drawingml/2006/table">
            <a:tbl>
              <a:tblPr firstRow="1" firstCol="1" bandRow="1"/>
              <a:tblGrid>
                <a:gridCol w="1150337"/>
                <a:gridCol w="2803018"/>
                <a:gridCol w="2960207"/>
              </a:tblGrid>
              <a:tr h="141560">
                <a:tc>
                  <a:txBody>
                    <a:bodyPr/>
                    <a:lstStyle/>
                    <a:p>
                      <a:pPr algn="just">
                        <a:lnSpc>
                          <a:spcPct val="115000"/>
                        </a:lnSpc>
                        <a:spcAft>
                          <a:spcPts val="0"/>
                        </a:spcAft>
                      </a:pPr>
                      <a:r>
                        <a:rPr lang="tr-TR" sz="600" b="1" dirty="0" smtClean="0">
                          <a:solidFill>
                            <a:srgbClr val="FFFFFF"/>
                          </a:solidFill>
                          <a:effectLst/>
                          <a:latin typeface="Arial"/>
                          <a:ea typeface="Calibri"/>
                          <a:cs typeface="Times New Roman"/>
                        </a:rPr>
                        <a:t>Kategori</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tr-TR" sz="600" b="1" dirty="0" smtClean="0">
                          <a:solidFill>
                            <a:srgbClr val="FFFFFF"/>
                          </a:solidFill>
                          <a:effectLst/>
                          <a:latin typeface="Arial"/>
                          <a:ea typeface="Calibri"/>
                          <a:cs typeface="Times New Roman"/>
                        </a:rPr>
                        <a:t>Ekonomi</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739262">
                <a:tc>
                  <a:txBody>
                    <a:bodyPr/>
                    <a:lstStyle/>
                    <a:p>
                      <a:pPr>
                        <a:lnSpc>
                          <a:spcPct val="115000"/>
                        </a:lnSpc>
                        <a:spcAft>
                          <a:spcPts val="0"/>
                        </a:spcAft>
                      </a:pPr>
                      <a:r>
                        <a:rPr lang="en-GB" sz="600" dirty="0" smtClean="0">
                          <a:solidFill>
                            <a:srgbClr val="000000"/>
                          </a:solidFill>
                          <a:effectLst/>
                          <a:latin typeface="Arial"/>
                          <a:ea typeface="Calibri"/>
                          <a:cs typeface="Times New Roman"/>
                        </a:rPr>
                        <a:t> </a:t>
                      </a:r>
                      <a:r>
                        <a:rPr lang="tr-TR" sz="600" dirty="0" smtClean="0">
                          <a:solidFill>
                            <a:srgbClr val="000000"/>
                          </a:solidFill>
                          <a:effectLst/>
                          <a:latin typeface="Arial"/>
                          <a:ea typeface="Calibri"/>
                          <a:cs typeface="Times New Roman"/>
                        </a:rPr>
                        <a:t>Unsurlar</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Ekonomik</a:t>
                      </a:r>
                      <a:r>
                        <a:rPr lang="tr-TR" sz="600" baseline="0" dirty="0" smtClean="0">
                          <a:solidFill>
                            <a:srgbClr val="000000"/>
                          </a:solidFill>
                          <a:effectLst/>
                          <a:latin typeface="Arial"/>
                          <a:ea typeface="Calibri"/>
                          <a:cs typeface="Times New Roman"/>
                        </a:rPr>
                        <a:t> Performans</a:t>
                      </a:r>
                      <a:endParaRPr lang="tr-TR" sz="600" dirty="0" smtClean="0">
                        <a:solidFill>
                          <a:srgbClr val="000000"/>
                        </a:solidFill>
                        <a:effectLst/>
                        <a:latin typeface="Arial"/>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Piyasadaki</a:t>
                      </a:r>
                      <a:r>
                        <a:rPr lang="tr-TR" sz="600" baseline="0" dirty="0" smtClean="0">
                          <a:solidFill>
                            <a:srgbClr val="000000"/>
                          </a:solidFill>
                          <a:effectLst/>
                          <a:latin typeface="Arial"/>
                          <a:ea typeface="Calibri"/>
                          <a:cs typeface="Times New Roman"/>
                        </a:rPr>
                        <a:t> Konum</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Dolaylı</a:t>
                      </a:r>
                      <a:r>
                        <a:rPr lang="tr-TR" sz="600" baseline="0" dirty="0" smtClean="0">
                          <a:solidFill>
                            <a:srgbClr val="000000"/>
                          </a:solidFill>
                          <a:effectLst/>
                          <a:latin typeface="Arial"/>
                          <a:ea typeface="Calibri"/>
                          <a:cs typeface="Times New Roman"/>
                        </a:rPr>
                        <a:t> Ekonomik Etkiler</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Satın Alma Uygulamaları</a:t>
                      </a:r>
                      <a:endParaRPr lang="fr-CH" sz="800" dirty="0">
                        <a:effectLst/>
                        <a:latin typeface="Calibri"/>
                        <a:ea typeface="Calibri"/>
                        <a:cs typeface="Times New Roman"/>
                      </a:endParaRPr>
                    </a:p>
                    <a:p>
                      <a:pPr algn="just">
                        <a:lnSpc>
                          <a:spcPct val="115000"/>
                        </a:lnSpc>
                        <a:spcAft>
                          <a:spcPts val="0"/>
                        </a:spcAft>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tr-TR" sz="600" b="1" dirty="0" smtClean="0">
                          <a:solidFill>
                            <a:srgbClr val="FFFFFF"/>
                          </a:solidFill>
                          <a:effectLst/>
                          <a:latin typeface="Arial"/>
                          <a:ea typeface="Calibri"/>
                          <a:cs typeface="Times New Roman"/>
                        </a:rPr>
                        <a:t>Kategori</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tr-TR" sz="600" b="1" dirty="0" smtClean="0">
                          <a:solidFill>
                            <a:srgbClr val="FFFFFF"/>
                          </a:solidFill>
                          <a:effectLst/>
                          <a:latin typeface="Arial"/>
                          <a:ea typeface="Calibri"/>
                          <a:cs typeface="Times New Roman"/>
                        </a:rPr>
                        <a:t>Çevresel</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132486">
                <a:tc>
                  <a:txBody>
                    <a:bodyPr/>
                    <a:lstStyle/>
                    <a:p>
                      <a:pPr>
                        <a:lnSpc>
                          <a:spcPct val="115000"/>
                        </a:lnSpc>
                        <a:spcAft>
                          <a:spcPts val="0"/>
                        </a:spcAft>
                      </a:pPr>
                      <a:r>
                        <a:rPr lang="en-GB" sz="600" dirty="0">
                          <a:solidFill>
                            <a:srgbClr val="000000"/>
                          </a:solidFill>
                          <a:effectLst/>
                          <a:latin typeface="Arial"/>
                          <a:ea typeface="Calibri"/>
                          <a:cs typeface="Times New Roman"/>
                        </a:rPr>
                        <a:t> </a:t>
                      </a:r>
                      <a:r>
                        <a:rPr lang="tr-TR" sz="600" dirty="0" smtClean="0">
                          <a:solidFill>
                            <a:srgbClr val="000000"/>
                          </a:solidFill>
                          <a:effectLst/>
                          <a:latin typeface="Arial"/>
                          <a:ea typeface="Calibri"/>
                          <a:cs typeface="Times New Roman"/>
                        </a:rPr>
                        <a:t>Unsurlar</a:t>
                      </a:r>
                      <a:endParaRPr lang="fr-CH" sz="800" dirty="0">
                        <a:effectLst/>
                        <a:latin typeface="Calibri"/>
                        <a:ea typeface="Calibri"/>
                        <a:cs typeface="Times New Roman"/>
                      </a:endParaRPr>
                    </a:p>
                    <a:p>
                      <a:pPr algn="just">
                        <a:lnSpc>
                          <a:spcPct val="115000"/>
                        </a:lnSpc>
                        <a:spcAft>
                          <a:spcPts val="0"/>
                        </a:spcAft>
                      </a:pPr>
                      <a:r>
                        <a:rPr lang="en-GB" sz="400"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Malzemeler</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Enerji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Su</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Biyoçeşitlilik</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Emisyonlar</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Sıvı</a:t>
                      </a:r>
                      <a:r>
                        <a:rPr lang="tr-TR" sz="600" baseline="0" dirty="0" smtClean="0">
                          <a:solidFill>
                            <a:srgbClr val="000000"/>
                          </a:solidFill>
                          <a:effectLst/>
                          <a:latin typeface="Arial"/>
                          <a:ea typeface="Calibri"/>
                          <a:cs typeface="Times New Roman"/>
                        </a:rPr>
                        <a:t> ve Katı Atıklar</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Ürün ve</a:t>
                      </a:r>
                      <a:r>
                        <a:rPr lang="tr-TR" sz="600" baseline="0" dirty="0" smtClean="0">
                          <a:solidFill>
                            <a:srgbClr val="000000"/>
                          </a:solidFill>
                          <a:effectLst/>
                          <a:latin typeface="Arial"/>
                          <a:ea typeface="Calibri"/>
                          <a:cs typeface="Times New Roman"/>
                        </a:rPr>
                        <a:t> Hizmetler</a:t>
                      </a:r>
                      <a:endParaRPr lang="fr-CH" sz="800" dirty="0">
                        <a:effectLst/>
                        <a:latin typeface="Calibri"/>
                        <a:ea typeface="Calibri"/>
                        <a:cs typeface="Times New Roman"/>
                      </a:endParaRPr>
                    </a:p>
                    <a:p>
                      <a:pPr marL="479425">
                        <a:lnSpc>
                          <a:spcPct val="115000"/>
                        </a:lnSpc>
                        <a:spcAft>
                          <a:spcPts val="0"/>
                        </a:spcAft>
                      </a:pPr>
                      <a:r>
                        <a:rPr lang="en-GB" sz="600" b="1"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Uyum</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Ulaştırma</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Genel</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baseline="0" dirty="0" smtClean="0">
                          <a:solidFill>
                            <a:srgbClr val="000000"/>
                          </a:solidFill>
                          <a:effectLst/>
                          <a:latin typeface="Arial"/>
                          <a:ea typeface="Calibri"/>
                          <a:cs typeface="Times New Roman"/>
                        </a:rPr>
                        <a:t>Çevresel </a:t>
                      </a:r>
                      <a:r>
                        <a:rPr lang="tr-TR" sz="600" dirty="0" smtClean="0">
                          <a:solidFill>
                            <a:srgbClr val="000000"/>
                          </a:solidFill>
                          <a:effectLst/>
                          <a:latin typeface="Arial"/>
                          <a:ea typeface="Calibri"/>
                          <a:cs typeface="Times New Roman"/>
                        </a:rPr>
                        <a:t>Tedarikçi</a:t>
                      </a:r>
                      <a:r>
                        <a:rPr lang="tr-TR" sz="600" baseline="0" dirty="0" smtClean="0">
                          <a:solidFill>
                            <a:srgbClr val="000000"/>
                          </a:solidFill>
                          <a:effectLst/>
                          <a:latin typeface="Arial"/>
                          <a:ea typeface="Calibri"/>
                          <a:cs typeface="Times New Roman"/>
                        </a:rPr>
                        <a:t> Değerlendirmesi</a:t>
                      </a:r>
                      <a:r>
                        <a:rPr lang="en-GB" sz="600" dirty="0" smtClean="0">
                          <a:solidFill>
                            <a:srgbClr val="000000"/>
                          </a:solidFill>
                          <a:effectLst/>
                          <a:latin typeface="Arial"/>
                          <a:ea typeface="Calibri"/>
                          <a:cs typeface="Times New Roman"/>
                        </a:rPr>
                        <a:t> </a:t>
                      </a:r>
                      <a:endParaRPr lang="fr-CH" sz="800" dirty="0" smtClean="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Çevre Şikayet Mekanizmaları</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tr-TR" sz="600" b="1" dirty="0" smtClean="0">
                          <a:solidFill>
                            <a:srgbClr val="FFFFFF"/>
                          </a:solidFill>
                          <a:effectLst/>
                          <a:latin typeface="Arial"/>
                          <a:ea typeface="Calibri"/>
                          <a:cs typeface="Times New Roman"/>
                        </a:rPr>
                        <a:t>Kategori</a:t>
                      </a:r>
                      <a:r>
                        <a:rPr lang="en-GB" sz="600" b="1" dirty="0" smtClean="0">
                          <a:solidFill>
                            <a:srgbClr val="FFFFFF"/>
                          </a:solidFill>
                          <a:effectLst/>
                          <a:latin typeface="Arial"/>
                          <a:ea typeface="Calibri"/>
                          <a:cs typeface="Times New Roman"/>
                        </a:rPr>
                        <a:t>:</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tr-TR" sz="600" b="1" dirty="0" smtClean="0">
                          <a:solidFill>
                            <a:srgbClr val="FFFFFF"/>
                          </a:solidFill>
                          <a:effectLst/>
                          <a:latin typeface="Arial"/>
                          <a:ea typeface="Calibri"/>
                          <a:cs typeface="Times New Roman"/>
                        </a:rPr>
                        <a:t>Sosyal</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41560">
                <a:tc>
                  <a:txBody>
                    <a:bodyPr/>
                    <a:lstStyle/>
                    <a:p>
                      <a:pPr algn="just">
                        <a:lnSpc>
                          <a:spcPct val="115000"/>
                        </a:lnSpc>
                        <a:spcAft>
                          <a:spcPts val="0"/>
                        </a:spcAft>
                      </a:pPr>
                      <a:r>
                        <a:rPr lang="tr-TR" sz="600" b="1" i="1" dirty="0" smtClean="0">
                          <a:solidFill>
                            <a:srgbClr val="000000"/>
                          </a:solidFill>
                          <a:effectLst/>
                          <a:latin typeface="Arial"/>
                          <a:ea typeface="Calibri"/>
                          <a:cs typeface="Times New Roman"/>
                        </a:rPr>
                        <a:t>Alt</a:t>
                      </a:r>
                      <a:r>
                        <a:rPr lang="tr-TR" sz="600" b="1" i="1" baseline="0" dirty="0" smtClean="0">
                          <a:solidFill>
                            <a:srgbClr val="000000"/>
                          </a:solidFill>
                          <a:effectLst/>
                          <a:latin typeface="Arial"/>
                          <a:ea typeface="Calibri"/>
                          <a:cs typeface="Times New Roman"/>
                        </a:rPr>
                        <a:t> kategori</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tr-TR" sz="600" b="1" i="1" dirty="0" smtClean="0">
                          <a:solidFill>
                            <a:srgbClr val="000000"/>
                          </a:solidFill>
                          <a:effectLst/>
                          <a:latin typeface="Arial"/>
                          <a:ea typeface="Calibri"/>
                          <a:cs typeface="Times New Roman"/>
                        </a:rPr>
                        <a:t>İşgücü</a:t>
                      </a:r>
                      <a:r>
                        <a:rPr lang="tr-TR" sz="600" b="1" i="1" baseline="0" dirty="0" smtClean="0">
                          <a:solidFill>
                            <a:srgbClr val="000000"/>
                          </a:solidFill>
                          <a:effectLst/>
                          <a:latin typeface="Arial"/>
                          <a:ea typeface="Calibri"/>
                          <a:cs typeface="Times New Roman"/>
                        </a:rPr>
                        <a:t> Uygulamaları ve İnsana Yakışır İş</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tr-TR" sz="600" b="1" i="1" dirty="0" smtClean="0">
                          <a:solidFill>
                            <a:srgbClr val="000000"/>
                          </a:solidFill>
                          <a:effectLst/>
                          <a:latin typeface="Arial"/>
                          <a:ea typeface="Calibri"/>
                          <a:cs typeface="Times New Roman"/>
                        </a:rPr>
                        <a:t>İnsan</a:t>
                      </a:r>
                      <a:r>
                        <a:rPr lang="tr-TR" sz="600" b="1" i="1" baseline="0" dirty="0" smtClean="0">
                          <a:solidFill>
                            <a:srgbClr val="000000"/>
                          </a:solidFill>
                          <a:effectLst/>
                          <a:latin typeface="Arial"/>
                          <a:ea typeface="Calibri"/>
                          <a:cs typeface="Times New Roman"/>
                        </a:rPr>
                        <a:t> Hakları</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557167">
                <a:tc>
                  <a:txBody>
                    <a:bodyPr/>
                    <a:lstStyle/>
                    <a:p>
                      <a:pPr>
                        <a:lnSpc>
                          <a:spcPct val="115000"/>
                        </a:lnSpc>
                        <a:spcAft>
                          <a:spcPts val="0"/>
                        </a:spcAft>
                      </a:pPr>
                      <a:r>
                        <a:rPr lang="tr-TR" sz="600" dirty="0" smtClean="0">
                          <a:solidFill>
                            <a:srgbClr val="000000"/>
                          </a:solidFill>
                          <a:effectLst/>
                          <a:latin typeface="Arial"/>
                          <a:ea typeface="Calibri"/>
                          <a:cs typeface="Times New Roman"/>
                        </a:rPr>
                        <a:t>Unsurlar</a:t>
                      </a:r>
                      <a:r>
                        <a:rPr lang="en-GB" sz="600" dirty="0" smtClean="0">
                          <a:solidFill>
                            <a:srgbClr val="000000"/>
                          </a:solidFill>
                          <a:effectLst/>
                          <a:latin typeface="Arial"/>
                          <a:ea typeface="Calibri"/>
                          <a:cs typeface="Times New Roman"/>
                        </a:rPr>
                        <a:t>:</a:t>
                      </a:r>
                      <a:endParaRPr lang="fr-CH" sz="800" dirty="0">
                        <a:effectLst/>
                        <a:latin typeface="Calibri"/>
                        <a:ea typeface="Calibri"/>
                        <a:cs typeface="Times New Roman"/>
                      </a:endParaRPr>
                    </a:p>
                    <a:p>
                      <a:pPr algn="just">
                        <a:lnSpc>
                          <a:spcPct val="115000"/>
                        </a:lnSpc>
                        <a:spcAft>
                          <a:spcPts val="0"/>
                        </a:spcAft>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İşgücü</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İşgücü/Yönetim</a:t>
                      </a:r>
                      <a:r>
                        <a:rPr lang="tr-TR" sz="600" baseline="0" dirty="0" smtClean="0">
                          <a:solidFill>
                            <a:srgbClr val="000000"/>
                          </a:solidFill>
                          <a:effectLst/>
                          <a:latin typeface="Arial"/>
                          <a:ea typeface="Calibri"/>
                          <a:cs typeface="Times New Roman"/>
                        </a:rPr>
                        <a:t> İlişkileri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İş</a:t>
                      </a:r>
                      <a:r>
                        <a:rPr lang="tr-TR" sz="600" baseline="0" dirty="0" smtClean="0">
                          <a:solidFill>
                            <a:srgbClr val="000000"/>
                          </a:solidFill>
                          <a:effectLst/>
                          <a:latin typeface="Arial"/>
                          <a:ea typeface="Calibri"/>
                          <a:cs typeface="Times New Roman"/>
                        </a:rPr>
                        <a:t> Sağlığı ve Güvenliği</a:t>
                      </a:r>
                    </a:p>
                    <a:p>
                      <a:pPr marL="342900" lvl="0" indent="-342900">
                        <a:lnSpc>
                          <a:spcPct val="115000"/>
                        </a:lnSpc>
                        <a:spcAft>
                          <a:spcPts val="0"/>
                        </a:spcAft>
                        <a:buFont typeface="Symbol"/>
                        <a:buChar char=""/>
                      </a:pPr>
                      <a:r>
                        <a:rPr lang="tr-TR" sz="600" baseline="0" dirty="0" smtClean="0">
                          <a:solidFill>
                            <a:srgbClr val="000000"/>
                          </a:solidFill>
                          <a:effectLst/>
                          <a:latin typeface="Arial"/>
                          <a:ea typeface="Calibri"/>
                          <a:cs typeface="Times New Roman"/>
                        </a:rPr>
                        <a:t>Eğitim ve Öğretim</a:t>
                      </a:r>
                      <a:endParaRPr lang="fr-CH" sz="800" dirty="0" smtClean="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Çeşitlilik</a:t>
                      </a:r>
                      <a:r>
                        <a:rPr lang="tr-TR" sz="600" baseline="0" dirty="0" smtClean="0">
                          <a:solidFill>
                            <a:srgbClr val="000000"/>
                          </a:solidFill>
                          <a:effectLst/>
                          <a:latin typeface="Arial"/>
                          <a:ea typeface="Calibri"/>
                          <a:cs typeface="Times New Roman"/>
                        </a:rPr>
                        <a:t> ve Fırsat Eşitliği</a:t>
                      </a:r>
                      <a:endParaRPr lang="fr-CH" sz="800" dirty="0" smtClean="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Kadın</a:t>
                      </a:r>
                      <a:r>
                        <a:rPr lang="tr-TR" sz="600" baseline="0" dirty="0" smtClean="0">
                          <a:solidFill>
                            <a:srgbClr val="000000"/>
                          </a:solidFill>
                          <a:effectLst/>
                          <a:latin typeface="Arial"/>
                          <a:ea typeface="Calibri"/>
                          <a:cs typeface="Times New Roman"/>
                        </a:rPr>
                        <a:t> ve Erkekler için Eşit Ücret</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İşgücü</a:t>
                      </a:r>
                      <a:r>
                        <a:rPr lang="tr-TR" sz="600" baseline="0" dirty="0" smtClean="0">
                          <a:solidFill>
                            <a:srgbClr val="000000"/>
                          </a:solidFill>
                          <a:effectLst/>
                          <a:latin typeface="Arial"/>
                          <a:ea typeface="Calibri"/>
                          <a:cs typeface="Times New Roman"/>
                        </a:rPr>
                        <a:t> Uygulamalarına Yönelik Tedarikçi Değerlendirmesi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İşgücü</a:t>
                      </a:r>
                      <a:r>
                        <a:rPr lang="tr-TR" sz="600" baseline="0" dirty="0" smtClean="0">
                          <a:solidFill>
                            <a:srgbClr val="000000"/>
                          </a:solidFill>
                          <a:effectLst/>
                          <a:latin typeface="Arial"/>
                          <a:ea typeface="Calibri"/>
                          <a:cs typeface="Times New Roman"/>
                        </a:rPr>
                        <a:t> Uygulamalarına Yönelik Şikayet Mekanizmaları </a:t>
                      </a:r>
                      <a:endParaRPr lang="fr-CH" sz="800" dirty="0">
                        <a:effectLst/>
                        <a:latin typeface="Calibri"/>
                        <a:ea typeface="Calibri"/>
                        <a:cs typeface="Times New Roman"/>
                      </a:endParaRPr>
                    </a:p>
                    <a:p>
                      <a:pPr algn="just">
                        <a:lnSpc>
                          <a:spcPct val="115000"/>
                        </a:lnSpc>
                        <a:spcAft>
                          <a:spcPts val="0"/>
                        </a:spcAft>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Yatırım</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Ayrımcılık</a:t>
                      </a:r>
                      <a:r>
                        <a:rPr lang="tr-TR" sz="600" baseline="0" dirty="0" smtClean="0">
                          <a:solidFill>
                            <a:srgbClr val="000000"/>
                          </a:solidFill>
                          <a:effectLst/>
                          <a:latin typeface="Arial"/>
                          <a:ea typeface="Calibri"/>
                          <a:cs typeface="Times New Roman"/>
                        </a:rPr>
                        <a:t> Yapmama</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Örgütlenme</a:t>
                      </a:r>
                      <a:r>
                        <a:rPr lang="tr-TR" sz="600" baseline="0" dirty="0" smtClean="0">
                          <a:solidFill>
                            <a:srgbClr val="000000"/>
                          </a:solidFill>
                          <a:effectLst/>
                          <a:latin typeface="Arial"/>
                          <a:ea typeface="Calibri"/>
                          <a:cs typeface="Times New Roman"/>
                        </a:rPr>
                        <a:t> Özgürlüğü ve Toplu Sözleşme</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Çocuk</a:t>
                      </a:r>
                      <a:r>
                        <a:rPr lang="tr-TR" sz="600" baseline="0" dirty="0" smtClean="0">
                          <a:solidFill>
                            <a:srgbClr val="000000"/>
                          </a:solidFill>
                          <a:effectLst/>
                          <a:latin typeface="Arial"/>
                          <a:ea typeface="Calibri"/>
                          <a:cs typeface="Times New Roman"/>
                        </a:rPr>
                        <a:t> İşçiliğinin Kaldırılması</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Zorla</a:t>
                      </a:r>
                      <a:r>
                        <a:rPr lang="tr-TR" sz="600" baseline="0" dirty="0" smtClean="0">
                          <a:solidFill>
                            <a:srgbClr val="000000"/>
                          </a:solidFill>
                          <a:effectLst/>
                          <a:latin typeface="Arial"/>
                          <a:ea typeface="Calibri"/>
                          <a:cs typeface="Times New Roman"/>
                        </a:rPr>
                        <a:t> ve Zorunlu Tutarak Çalıştırmanın Önlenmesi</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Güvenlik</a:t>
                      </a:r>
                      <a:r>
                        <a:rPr lang="tr-TR" sz="600" baseline="0" dirty="0" smtClean="0">
                          <a:solidFill>
                            <a:srgbClr val="000000"/>
                          </a:solidFill>
                          <a:effectLst/>
                          <a:latin typeface="Arial"/>
                          <a:ea typeface="Calibri"/>
                          <a:cs typeface="Times New Roman"/>
                        </a:rPr>
                        <a:t> Uygulamaları</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Yerli</a:t>
                      </a:r>
                      <a:r>
                        <a:rPr lang="tr-TR" sz="600" baseline="0" dirty="0" smtClean="0">
                          <a:solidFill>
                            <a:srgbClr val="000000"/>
                          </a:solidFill>
                          <a:effectLst/>
                          <a:latin typeface="Arial"/>
                          <a:ea typeface="Calibri"/>
                          <a:cs typeface="Times New Roman"/>
                        </a:rPr>
                        <a:t> Hakları</a:t>
                      </a:r>
                    </a:p>
                    <a:p>
                      <a:pPr marL="342900" lvl="0" indent="-342900">
                        <a:lnSpc>
                          <a:spcPct val="115000"/>
                        </a:lnSpc>
                        <a:spcAft>
                          <a:spcPts val="0"/>
                        </a:spcAft>
                        <a:buFont typeface="Symbol"/>
                        <a:buChar char=""/>
                      </a:pPr>
                      <a:r>
                        <a:rPr lang="tr-TR" sz="600" baseline="0" dirty="0" smtClean="0">
                          <a:solidFill>
                            <a:srgbClr val="000000"/>
                          </a:solidFill>
                          <a:effectLst/>
                          <a:latin typeface="Arial"/>
                          <a:ea typeface="Calibri"/>
                          <a:cs typeface="Times New Roman"/>
                        </a:rPr>
                        <a:t>Değerlendirme</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İnsan Haklarına Yönelik Tedarikçi Değerlendirmesi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İnsan Haklarına</a:t>
                      </a:r>
                      <a:r>
                        <a:rPr lang="tr-TR" sz="600" baseline="0" dirty="0" smtClean="0">
                          <a:solidFill>
                            <a:srgbClr val="000000"/>
                          </a:solidFill>
                          <a:effectLst/>
                          <a:latin typeface="Arial"/>
                          <a:ea typeface="Calibri"/>
                          <a:cs typeface="Times New Roman"/>
                        </a:rPr>
                        <a:t> Yönelik Şikayet Mekanizmaları </a:t>
                      </a:r>
                      <a:endParaRPr lang="fr-CH" sz="800" dirty="0">
                        <a:effectLst/>
                        <a:latin typeface="Calibri"/>
                        <a:ea typeface="Calibri"/>
                        <a:cs typeface="Times New Roman"/>
                      </a:endParaRPr>
                    </a:p>
                    <a:p>
                      <a:pPr marL="342900" lvl="0" indent="-342900">
                        <a:lnSpc>
                          <a:spcPct val="115000"/>
                        </a:lnSpc>
                        <a:spcAft>
                          <a:spcPts val="0"/>
                        </a:spcAft>
                        <a:buFont typeface="+mj-lt"/>
                        <a:buAutoNum type="arabicPeriod"/>
                      </a:pP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tr-TR" sz="600" b="1" i="1" dirty="0" smtClean="0">
                          <a:solidFill>
                            <a:srgbClr val="000000"/>
                          </a:solidFill>
                          <a:effectLst/>
                          <a:latin typeface="Arial"/>
                          <a:ea typeface="Calibri"/>
                          <a:cs typeface="Times New Roman"/>
                        </a:rPr>
                        <a:t>Alt</a:t>
                      </a:r>
                      <a:r>
                        <a:rPr lang="tr-TR" sz="600" b="1" i="1" baseline="0" dirty="0" smtClean="0">
                          <a:solidFill>
                            <a:srgbClr val="000000"/>
                          </a:solidFill>
                          <a:effectLst/>
                          <a:latin typeface="Arial"/>
                          <a:ea typeface="Calibri"/>
                          <a:cs typeface="Times New Roman"/>
                        </a:rPr>
                        <a:t> kategori</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tr-TR" sz="600" b="1" i="1" dirty="0" smtClean="0">
                          <a:solidFill>
                            <a:srgbClr val="000000"/>
                          </a:solidFill>
                          <a:effectLst/>
                          <a:latin typeface="Arial"/>
                          <a:ea typeface="Calibri"/>
                          <a:cs typeface="Times New Roman"/>
                        </a:rPr>
                        <a:t>Toplum</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tr-TR" sz="600" b="1" i="1" dirty="0" smtClean="0">
                          <a:solidFill>
                            <a:srgbClr val="000000"/>
                          </a:solidFill>
                          <a:effectLst/>
                          <a:latin typeface="Arial"/>
                          <a:ea typeface="Calibri"/>
                          <a:cs typeface="Times New Roman"/>
                        </a:rPr>
                        <a:t>Ürün</a:t>
                      </a:r>
                      <a:r>
                        <a:rPr lang="tr-TR" sz="600" b="1" i="1" baseline="0" dirty="0" smtClean="0">
                          <a:solidFill>
                            <a:srgbClr val="000000"/>
                          </a:solidFill>
                          <a:effectLst/>
                          <a:latin typeface="Arial"/>
                          <a:ea typeface="Calibri"/>
                          <a:cs typeface="Times New Roman"/>
                        </a:rPr>
                        <a:t> Sorumluluğu</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047315">
                <a:tc>
                  <a:txBody>
                    <a:bodyPr/>
                    <a:lstStyle/>
                    <a:p>
                      <a:pPr>
                        <a:lnSpc>
                          <a:spcPct val="115000"/>
                        </a:lnSpc>
                        <a:spcAft>
                          <a:spcPts val="0"/>
                        </a:spcAft>
                      </a:pPr>
                      <a:r>
                        <a:rPr lang="en-GB" sz="600">
                          <a:solidFill>
                            <a:srgbClr val="000000"/>
                          </a:solidFill>
                          <a:effectLst/>
                          <a:latin typeface="Arial"/>
                          <a:ea typeface="Calibri"/>
                          <a:cs typeface="Times New Roman"/>
                        </a:rPr>
                        <a:t>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Yerel</a:t>
                      </a:r>
                      <a:r>
                        <a:rPr lang="tr-TR" sz="600" baseline="0" dirty="0" smtClean="0">
                          <a:solidFill>
                            <a:srgbClr val="000000"/>
                          </a:solidFill>
                          <a:effectLst/>
                          <a:latin typeface="Arial"/>
                          <a:ea typeface="Calibri"/>
                          <a:cs typeface="Times New Roman"/>
                        </a:rPr>
                        <a:t> Halk</a:t>
                      </a:r>
                      <a:endParaRPr lang="fr-CH" sz="800" dirty="0" smtClean="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Yolsuzluk</a:t>
                      </a:r>
                      <a:r>
                        <a:rPr lang="en-GB" sz="600" dirty="0" smtClean="0">
                          <a:solidFill>
                            <a:srgbClr val="000000"/>
                          </a:solidFill>
                          <a:effectLst/>
                          <a:latin typeface="Arial"/>
                          <a:ea typeface="Calibri"/>
                          <a:cs typeface="Times New Roman"/>
                        </a:rPr>
                        <a:t> </a:t>
                      </a:r>
                      <a:endParaRPr lang="fr-CH" sz="800" dirty="0" smtClean="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Kamu</a:t>
                      </a:r>
                      <a:r>
                        <a:rPr lang="tr-TR" sz="600" baseline="0" dirty="0" smtClean="0">
                          <a:solidFill>
                            <a:srgbClr val="000000"/>
                          </a:solidFill>
                          <a:effectLst/>
                          <a:latin typeface="Arial"/>
                          <a:ea typeface="Calibri"/>
                          <a:cs typeface="Times New Roman"/>
                        </a:rPr>
                        <a:t> Politikası</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Rekabeti</a:t>
                      </a:r>
                      <a:r>
                        <a:rPr lang="tr-TR" sz="600" baseline="0" dirty="0" smtClean="0">
                          <a:solidFill>
                            <a:srgbClr val="000000"/>
                          </a:solidFill>
                          <a:effectLst/>
                          <a:latin typeface="Arial"/>
                          <a:ea typeface="Calibri"/>
                          <a:cs typeface="Times New Roman"/>
                        </a:rPr>
                        <a:t> Kısıtlayan Davranış</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Uyum</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Toplum Üzerindeki</a:t>
                      </a:r>
                      <a:r>
                        <a:rPr lang="tr-TR" sz="600" baseline="0" dirty="0" smtClean="0">
                          <a:solidFill>
                            <a:srgbClr val="000000"/>
                          </a:solidFill>
                          <a:effectLst/>
                          <a:latin typeface="Arial"/>
                          <a:ea typeface="Calibri"/>
                          <a:cs typeface="Times New Roman"/>
                        </a:rPr>
                        <a:t> Etkilere Yönelik Tedarikçi Değerlendirmesi </a:t>
                      </a: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Toplum</a:t>
                      </a:r>
                      <a:r>
                        <a:rPr lang="tr-TR" sz="600" baseline="0" dirty="0" smtClean="0">
                          <a:solidFill>
                            <a:srgbClr val="000000"/>
                          </a:solidFill>
                          <a:effectLst/>
                          <a:latin typeface="Arial"/>
                          <a:ea typeface="Calibri"/>
                          <a:cs typeface="Times New Roman"/>
                        </a:rPr>
                        <a:t> Üzerindeki Etkilere Yönelik Şikayet Mekanizmaları </a:t>
                      </a:r>
                      <a:endParaRPr lang="fr-CH" sz="800" dirty="0" smtClean="0">
                        <a:effectLst/>
                        <a:latin typeface="Calibri"/>
                        <a:ea typeface="Calibri"/>
                        <a:cs typeface="Times New Roman"/>
                      </a:endParaRPr>
                    </a:p>
                    <a:p>
                      <a:pPr marL="342900" lvl="0" indent="-342900">
                        <a:lnSpc>
                          <a:spcPct val="115000"/>
                        </a:lnSpc>
                        <a:spcAft>
                          <a:spcPts val="0"/>
                        </a:spcAft>
                        <a:buFont typeface="+mj-lt"/>
                        <a:buAutoNum type="arabicPeriod"/>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Müşteri</a:t>
                      </a:r>
                      <a:r>
                        <a:rPr lang="tr-TR" sz="600" baseline="0" dirty="0" smtClean="0">
                          <a:solidFill>
                            <a:srgbClr val="000000"/>
                          </a:solidFill>
                          <a:effectLst/>
                          <a:latin typeface="Arial"/>
                          <a:ea typeface="Calibri"/>
                          <a:cs typeface="Times New Roman"/>
                        </a:rPr>
                        <a:t> Sağlığı ve Güvenliği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Ürün</a:t>
                      </a:r>
                      <a:r>
                        <a:rPr lang="tr-TR" sz="600" baseline="0" dirty="0" smtClean="0">
                          <a:solidFill>
                            <a:srgbClr val="000000"/>
                          </a:solidFill>
                          <a:effectLst/>
                          <a:latin typeface="Arial"/>
                          <a:ea typeface="Calibri"/>
                          <a:cs typeface="Times New Roman"/>
                        </a:rPr>
                        <a:t> ve Hizmet Etiketlemesi</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Pazarlama</a:t>
                      </a:r>
                      <a:r>
                        <a:rPr lang="tr-TR" sz="600" baseline="0" dirty="0" smtClean="0">
                          <a:solidFill>
                            <a:srgbClr val="000000"/>
                          </a:solidFill>
                          <a:effectLst/>
                          <a:latin typeface="Arial"/>
                          <a:ea typeface="Calibri"/>
                          <a:cs typeface="Times New Roman"/>
                        </a:rPr>
                        <a:t> İletişimi</a:t>
                      </a:r>
                      <a:r>
                        <a:rPr lang="en-GB" sz="60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Müşterinin</a:t>
                      </a:r>
                      <a:r>
                        <a:rPr lang="tr-TR" sz="600" baseline="0" dirty="0" smtClean="0">
                          <a:solidFill>
                            <a:srgbClr val="000000"/>
                          </a:solidFill>
                          <a:effectLst/>
                          <a:latin typeface="Arial"/>
                          <a:ea typeface="Calibri"/>
                          <a:cs typeface="Times New Roman"/>
                        </a:rPr>
                        <a:t> Kişisel Gizliliği</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tr-TR" sz="600" dirty="0" smtClean="0">
                          <a:solidFill>
                            <a:srgbClr val="000000"/>
                          </a:solidFill>
                          <a:effectLst/>
                          <a:latin typeface="Arial"/>
                          <a:ea typeface="Calibri"/>
                          <a:cs typeface="Times New Roman"/>
                        </a:rPr>
                        <a:t>Uyum</a:t>
                      </a:r>
                      <a:r>
                        <a:rPr lang="tr-TR" sz="600" baseline="0" dirty="0" smtClean="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404" name="Rectangle 5"/>
          <p:cNvSpPr>
            <a:spLocks noChangeArrowheads="1"/>
          </p:cNvSpPr>
          <p:nvPr/>
        </p:nvSpPr>
        <p:spPr bwMode="auto">
          <a:xfrm>
            <a:off x="3149600" y="1341116"/>
            <a:ext cx="2332690" cy="230832"/>
          </a:xfrm>
          <a:prstGeom prst="rect">
            <a:avLst/>
          </a:prstGeom>
          <a:noFill/>
          <a:ln w="9525">
            <a:noFill/>
            <a:miter lim="800000"/>
            <a:headEnd/>
            <a:tailEnd/>
          </a:ln>
          <a:effectLst/>
        </p:spPr>
        <p:txBody>
          <a:bodyPr wrap="none" anchor="ctr">
            <a:spAutoFit/>
          </a:bodyPr>
          <a:lstStyle/>
          <a:p>
            <a:pPr eaLnBrk="0" hangingPunct="0"/>
            <a:r>
              <a:rPr lang="tr-TR" altLang="fr-FR" sz="900" b="1" u="sng" dirty="0" smtClean="0">
                <a:solidFill>
                  <a:srgbClr val="000000"/>
                </a:solidFill>
                <a:latin typeface="Arial" charset="0"/>
                <a:ea typeface="Calibri" pitchFamily="34" charset="0"/>
              </a:rPr>
              <a:t>GRI İlkelerinin Kategorileri ve Unsurlar </a:t>
            </a:r>
            <a:endParaRPr lang="fr-CH" altLang="fr-FR" sz="600" dirty="0">
              <a:ea typeface="Calibri" pitchFamily="34" charset="0"/>
            </a:endParaRPr>
          </a:p>
        </p:txBody>
      </p:sp>
    </p:spTree>
    <p:extLst>
      <p:ext uri="{BB962C8B-B14F-4D97-AF65-F5344CB8AC3E}">
        <p14:creationId xmlns:p14="http://schemas.microsoft.com/office/powerpoint/2010/main" val="3839796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320480"/>
          </a:xfrm>
        </p:spPr>
        <p:txBody>
          <a:bodyPr/>
          <a:lstStyle/>
          <a:p>
            <a:pPr>
              <a:buFontTx/>
              <a:buNone/>
            </a:pPr>
            <a:r>
              <a:rPr lang="tr-TR" altLang="fr-FR" sz="2400" b="1" dirty="0" smtClean="0">
                <a:solidFill>
                  <a:schemeClr val="accent2"/>
                </a:solidFill>
                <a:latin typeface="Arial" charset="0"/>
                <a:cs typeface="Arial" charset="0"/>
              </a:rPr>
              <a:t>İçerik Raporlama</a:t>
            </a:r>
            <a:endParaRPr lang="de-CH" altLang="fr-FR" sz="2400" b="1" dirty="0" smtClean="0">
              <a:solidFill>
                <a:schemeClr val="accent2"/>
              </a:solidFill>
              <a:latin typeface="Arial" charset="0"/>
              <a:cs typeface="Arial" charset="0"/>
            </a:endParaRPr>
          </a:p>
          <a:p>
            <a:pPr>
              <a:buNone/>
            </a:pPr>
            <a:endParaRPr lang="de-CH" altLang="fr-FR" sz="2000" dirty="0" smtClean="0">
              <a:latin typeface="Arial" charset="0"/>
              <a:cs typeface="Arial" charset="0"/>
            </a:endParaRPr>
          </a:p>
          <a:p>
            <a:r>
              <a:rPr lang="tr-TR" altLang="fr-FR" sz="2000" dirty="0" smtClean="0">
                <a:latin typeface="Arial" charset="0"/>
                <a:cs typeface="Arial" charset="0"/>
              </a:rPr>
              <a:t>Şirketlerden sosyal ve çevresel bağlamda benimsedikleri tutuma ilişkin şeffaf ve dürüst bir şekilde rapor vermeleri istenmektedir. </a:t>
            </a:r>
          </a:p>
          <a:p>
            <a:pPr marL="0" indent="0">
              <a:buNone/>
            </a:pPr>
            <a:endParaRPr lang="tr-TR" altLang="fr-FR" sz="2000" dirty="0" smtClean="0">
              <a:latin typeface="Arial" charset="0"/>
              <a:cs typeface="Arial" charset="0"/>
            </a:endParaRPr>
          </a:p>
          <a:p>
            <a:r>
              <a:rPr lang="tr-TR" altLang="fr-FR" sz="2000" dirty="0" smtClean="0">
                <a:latin typeface="Arial" charset="0"/>
                <a:cs typeface="Arial" charset="0"/>
              </a:rPr>
              <a:t>Danimarka, Fransa ve BK, raporlamaya ilişkin mevzuat çıkaran ülkeler arasında yer almaktadır. </a:t>
            </a:r>
          </a:p>
          <a:p>
            <a:pPr marL="0" indent="0">
              <a:buNone/>
            </a:pPr>
            <a:endParaRPr lang="en-GB" altLang="fr-FR" sz="2000" dirty="0" smtClean="0">
              <a:latin typeface="Arial" charset="0"/>
              <a:cs typeface="Arial" charset="0"/>
            </a:endParaRPr>
          </a:p>
          <a:p>
            <a:r>
              <a:rPr lang="tr-TR" altLang="fr-FR" sz="2000" dirty="0" smtClean="0">
                <a:latin typeface="Arial" charset="0"/>
                <a:cs typeface="Arial" charset="0"/>
              </a:rPr>
              <a:t>AB düzeyinde, finansal olmayan bilgilerin açıklanmasına yönelik bir düzenleme yapılması şu anda Avrupa Parlamentosunda tartışılmaktadır.</a:t>
            </a:r>
            <a:endParaRPr lang="de-CH" altLang="fr-FR" sz="2000" dirty="0" smtClean="0">
              <a:latin typeface="Arial" charset="0"/>
              <a:cs typeface="Arial"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1148826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3568" y="1556792"/>
            <a:ext cx="7772400" cy="4114800"/>
          </a:xfrm>
        </p:spPr>
        <p:txBody>
          <a:bodyPr>
            <a:normAutofit fontScale="92500" lnSpcReduction="10000"/>
          </a:bodyPr>
          <a:lstStyle/>
          <a:p>
            <a:r>
              <a:rPr lang="tr-TR" altLang="fr-FR" sz="2000" i="1" dirty="0" smtClean="0">
                <a:latin typeface="Arial" charset="0"/>
                <a:cs typeface="Arial" charset="0"/>
              </a:rPr>
              <a:t>BM İş Dünyası ve İnsan Hakları Rehber İlkeleri’nde şu ifadeler yer almaktadır: «etkilenen paydaşlar tarafından veya bu paydaşlar adına birtakım endişeler dile getirildiği takdirde, işletmeler  bu hususlara dair bilgi </a:t>
            </a:r>
            <a:r>
              <a:rPr lang="tr-TR" altLang="fr-FR" sz="2000" i="1" dirty="0">
                <a:latin typeface="Arial" charset="0"/>
                <a:cs typeface="Arial" charset="0"/>
              </a:rPr>
              <a:t>vermeye </a:t>
            </a:r>
            <a:r>
              <a:rPr lang="tr-TR" altLang="fr-FR" sz="2000" i="1" dirty="0" smtClean="0">
                <a:latin typeface="Arial" charset="0"/>
                <a:cs typeface="Arial" charset="0"/>
              </a:rPr>
              <a:t>(insan </a:t>
            </a:r>
            <a:r>
              <a:rPr lang="tr-TR" altLang="fr-FR" sz="2000" i="1" dirty="0">
                <a:latin typeface="Arial" charset="0"/>
                <a:cs typeface="Arial" charset="0"/>
              </a:rPr>
              <a:t>hakları üzerindeki etkilerini nasıl ele aldıkları konusunda) hazırlıklı </a:t>
            </a:r>
            <a:r>
              <a:rPr lang="tr-TR" altLang="fr-FR" sz="2000" i="1" dirty="0" smtClean="0">
                <a:latin typeface="Arial" charset="0"/>
                <a:cs typeface="Arial" charset="0"/>
              </a:rPr>
              <a:t>olmalıdırlar. Faaliyet alanları insan hakları için ciddi ölçüde tehdit oluşturan işletmeler bu konuyu nasıl ele aldıklarına ilişkin resmi olarak rapor vermelidir. </a:t>
            </a:r>
            <a:r>
              <a:rPr lang="tr-TR" altLang="fr-FR" sz="2000" i="1" dirty="0">
                <a:latin typeface="Arial" charset="0"/>
                <a:cs typeface="Arial" charset="0"/>
              </a:rPr>
              <a:t>H</a:t>
            </a:r>
            <a:r>
              <a:rPr lang="tr-TR" altLang="fr-FR" sz="2000" i="1" dirty="0" smtClean="0">
                <a:latin typeface="Arial" charset="0"/>
                <a:cs typeface="Arial" charset="0"/>
              </a:rPr>
              <a:t>azırlanan rapor:</a:t>
            </a:r>
          </a:p>
          <a:p>
            <a:pPr marL="0" indent="0">
              <a:buNone/>
            </a:pPr>
            <a:endParaRPr lang="de-CH" altLang="fr-FR" sz="2000" dirty="0" smtClean="0">
              <a:latin typeface="Arial" charset="0"/>
              <a:cs typeface="Arial" charset="0"/>
            </a:endParaRPr>
          </a:p>
          <a:p>
            <a:pPr lvl="1"/>
            <a:r>
              <a:rPr lang="tr-TR" altLang="fr-FR" sz="1600" i="1" dirty="0" smtClean="0">
                <a:latin typeface="Arial" charset="0"/>
                <a:cs typeface="Arial" charset="0"/>
              </a:rPr>
              <a:t>İşletmenin insan hakları üzerindeki etkilerini yansıtacak ve hedef kitleler tarafından ulaşılabilecek bir biçimde ve sıklıkta sunulmalıdır; </a:t>
            </a:r>
            <a:endParaRPr lang="de-CH" altLang="fr-FR" sz="1600" dirty="0" smtClean="0">
              <a:latin typeface="Arial" charset="0"/>
              <a:cs typeface="Arial" charset="0"/>
            </a:endParaRPr>
          </a:p>
          <a:p>
            <a:pPr lvl="1"/>
            <a:r>
              <a:rPr lang="tr-TR" altLang="fr-FR" sz="1600" i="1" dirty="0" smtClean="0">
                <a:latin typeface="Arial" charset="0"/>
                <a:cs typeface="Arial" charset="0"/>
              </a:rPr>
              <a:t>Bir işletmenin insan hakları üzerindeki etkisine karşı verdiği yanıtın ne derece yeterli olduğunun değerlendirilmesine imkan tanıyacak kadar bilgi sunmalıdır;</a:t>
            </a:r>
          </a:p>
          <a:p>
            <a:pPr lvl="1"/>
            <a:r>
              <a:rPr lang="tr-TR" altLang="fr-FR" sz="1600" i="1" dirty="0" smtClean="0">
                <a:latin typeface="Arial" charset="0"/>
                <a:cs typeface="Arial" charset="0"/>
              </a:rPr>
              <a:t>Etkilenen paydaşlar ve personel  ya da ticari gizliliğin yasal gereksinimleri için tehlike arz etmemelidir</a:t>
            </a:r>
            <a:r>
              <a:rPr lang="en-GB" altLang="fr-FR" sz="1600" i="1" dirty="0">
                <a:latin typeface="Arial" charset="0"/>
                <a:cs typeface="Arial" charset="0"/>
              </a:rPr>
              <a:t>.”</a:t>
            </a:r>
            <a:endParaRPr lang="tr-TR" altLang="fr-FR" sz="1600" i="1" dirty="0">
              <a:latin typeface="Arial" charset="0"/>
              <a:cs typeface="Arial" charset="0"/>
            </a:endParaRPr>
          </a:p>
          <a:p>
            <a:pPr lvl="1"/>
            <a:endParaRPr lang="de-CH" altLang="fr-FR" dirty="0" smtClean="0"/>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3</a:t>
            </a:fld>
            <a:endParaRPr lang="fr-FR" dirty="0"/>
          </a:p>
        </p:txBody>
      </p:sp>
    </p:spTree>
    <p:extLst>
      <p:ext uri="{BB962C8B-B14F-4D97-AF65-F5344CB8AC3E}">
        <p14:creationId xmlns:p14="http://schemas.microsoft.com/office/powerpoint/2010/main" val="3550752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normAutofit fontScale="92500" lnSpcReduction="10000"/>
          </a:bodyPr>
          <a:lstStyle/>
          <a:p>
            <a:pPr>
              <a:defRPr/>
            </a:pPr>
            <a:r>
              <a:rPr lang="tr-TR" sz="2000" dirty="0" smtClean="0">
                <a:latin typeface="Arial" pitchFamily="34" charset="0"/>
                <a:cs typeface="Arial" pitchFamily="34" charset="0"/>
              </a:rPr>
              <a:t>Düzenlemelerin yanı sıra, şirketlerden farklı nedenlerden ötürü sürdürülebilirlik raporu sunmaları talep edilmektedir: KSS açısından şeffaf olmak müşteriler, çalışanlar ve yerel halk arasında güven ortamı oluşturulmasını ve şirketlerin güvenilirliğinin arttırılmasını sağlar. Bu durum şirketler için önem arz etmektedir, çünkü:</a:t>
            </a:r>
            <a:endParaRPr lang="de-CH" sz="2000" dirty="0" smtClean="0">
              <a:latin typeface="Arial" pitchFamily="34" charset="0"/>
              <a:cs typeface="Arial" pitchFamily="34" charset="0"/>
            </a:endParaRPr>
          </a:p>
          <a:p>
            <a:pPr lvl="1">
              <a:defRPr/>
            </a:pPr>
            <a:r>
              <a:rPr lang="tr-TR" sz="1600" dirty="0" smtClean="0">
                <a:latin typeface="Arial" pitchFamily="34" charset="0"/>
                <a:cs typeface="Arial" pitchFamily="34" charset="0"/>
              </a:rPr>
              <a:t>Güven, mevcut müşterilerle kurulmuş olan bağların güçlenmesini sağlar, B2C (işletmeden tüketiciye) ve B2B (işletmeden işletmeye) iş ilişkilerinde yeni müşterilerin kazanılmasına yardımcı olur.</a:t>
            </a:r>
            <a:endParaRPr lang="de-CH" sz="1600" dirty="0" smtClean="0">
              <a:latin typeface="Arial" pitchFamily="34" charset="0"/>
              <a:cs typeface="Arial" pitchFamily="34" charset="0"/>
            </a:endParaRPr>
          </a:p>
          <a:p>
            <a:pPr lvl="1">
              <a:defRPr/>
            </a:pPr>
            <a:r>
              <a:rPr lang="tr-TR" sz="1600" dirty="0" smtClean="0">
                <a:latin typeface="Arial" pitchFamily="34" charset="0"/>
                <a:cs typeface="Arial" pitchFamily="34" charset="0"/>
              </a:rPr>
              <a:t>Güven, şirketin toplumdaki kabul edilebilirliğini arttırır ve çatışmaların yapıcı ve başarılı bir şekilde çözülebilmesi için temel oluşturur.</a:t>
            </a:r>
            <a:endParaRPr lang="de-CH" sz="1600" dirty="0" smtClean="0">
              <a:latin typeface="Arial" pitchFamily="34" charset="0"/>
              <a:cs typeface="Arial" pitchFamily="34" charset="0"/>
            </a:endParaRPr>
          </a:p>
          <a:p>
            <a:pPr lvl="1">
              <a:defRPr/>
            </a:pPr>
            <a:r>
              <a:rPr lang="tr-TR" sz="1600" dirty="0" smtClean="0">
                <a:latin typeface="Arial" pitchFamily="34" charset="0"/>
                <a:cs typeface="Arial" pitchFamily="34" charset="0"/>
              </a:rPr>
              <a:t>Güven sayesinde şirketler en başarılı kişileri bünyesine çeker ve çalışanlarının kalıcı olmasını sağlar. </a:t>
            </a:r>
            <a:endParaRPr lang="de-CH" sz="1600" dirty="0" smtClean="0">
              <a:latin typeface="Arial" pitchFamily="34" charset="0"/>
              <a:cs typeface="Arial" pitchFamily="34" charset="0"/>
            </a:endParaRPr>
          </a:p>
          <a:p>
            <a:pPr lvl="1">
              <a:defRPr/>
            </a:pPr>
            <a:r>
              <a:rPr lang="tr-TR" sz="1600" dirty="0" smtClean="0">
                <a:latin typeface="Arial" pitchFamily="34" charset="0"/>
                <a:ea typeface="+mn-ea"/>
                <a:cs typeface="Arial" pitchFamily="34" charset="0"/>
              </a:rPr>
              <a:t>Ayrıca, şeffaflığın dahili bir etkisi de vardır. Şeffaflık sayesinde, iş riskleri tespit edilir ve iş süreçleri en iyi duruma getirilir. Finansal piyasada bir şirketin sosyal ve çevresel performansı, günümüzde çok daha önemli bir hale gelmiştir. Finansal piyasa katılımcıları, özellikle de sürdürülebilirlik fonları, şirketlerden sosyal ve çevresel etkileri konusunda şeffaf olmalarını talep etmektedir. </a:t>
            </a: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4</a:t>
            </a:fld>
            <a:endParaRPr lang="fr-FR" dirty="0"/>
          </a:p>
        </p:txBody>
      </p:sp>
    </p:spTree>
    <p:extLst>
      <p:ext uri="{BB962C8B-B14F-4D97-AF65-F5344CB8AC3E}">
        <p14:creationId xmlns:p14="http://schemas.microsoft.com/office/powerpoint/2010/main" val="3436886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endParaRPr lang="de-CH" altLang="fr-FR" smtClean="0"/>
          </a:p>
        </p:txBody>
      </p:sp>
      <p:sp>
        <p:nvSpPr>
          <p:cNvPr id="6147" name="Inhaltsplatzhalter 2"/>
          <p:cNvSpPr>
            <a:spLocks noGrp="1"/>
          </p:cNvSpPr>
          <p:nvPr>
            <p:ph idx="1"/>
          </p:nvPr>
        </p:nvSpPr>
        <p:spPr/>
        <p:txBody>
          <a:bodyPr/>
          <a:lstStyle/>
          <a:p>
            <a:r>
              <a:rPr lang="tr-TR" altLang="fr-FR" sz="2000" dirty="0" smtClean="0">
                <a:latin typeface="Arial" charset="0"/>
                <a:cs typeface="Arial" charset="0"/>
              </a:rPr>
              <a:t>KSS ve KSS raporlamasının faydaları şirketten şirkete farklılık göstermektedir ve her şirket için ayrı ayrı ele alınmalıdır. İşletmelerin durumu genelleştirilmiş bulgularla incelenemez. </a:t>
            </a:r>
            <a:endParaRPr lang="en-GB" altLang="fr-FR" sz="2000" dirty="0" smtClean="0">
              <a:latin typeface="Arial" charset="0"/>
              <a:cs typeface="Arial" charset="0"/>
            </a:endParaRPr>
          </a:p>
          <a:p>
            <a:pPr>
              <a:buFontTx/>
              <a:buNone/>
            </a:pPr>
            <a:endParaRPr lang="en-GB" altLang="fr-FR" sz="1000" dirty="0" smtClean="0">
              <a:latin typeface="Arial" charset="0"/>
              <a:cs typeface="Arial" charset="0"/>
            </a:endParaRPr>
          </a:p>
          <a:p>
            <a:r>
              <a:rPr lang="tr-TR" altLang="fr-FR" sz="2000" dirty="0" smtClean="0">
                <a:latin typeface="Arial" charset="0"/>
                <a:cs typeface="Arial" charset="0"/>
              </a:rPr>
              <a:t>Şirketler büyüklüklerine, bulundukları sektöre ve farklı hedef grupların bireysel ihtiyaçlarına bağlı olarak, sosyal sorumlulukları konusunda çeşitli şeffaflık ilkeleri benimsemektedir.</a:t>
            </a:r>
            <a:endParaRPr lang="en-GB" altLang="fr-FR" sz="2000" dirty="0" smtClean="0">
              <a:latin typeface="Arial" charset="0"/>
              <a:cs typeface="Arial" charset="0"/>
            </a:endParaRPr>
          </a:p>
          <a:p>
            <a:pPr>
              <a:buFontTx/>
              <a:buNone/>
            </a:pPr>
            <a:endParaRPr lang="en-GB" altLang="fr-FR" sz="1000" dirty="0" smtClean="0">
              <a:latin typeface="Arial" charset="0"/>
              <a:cs typeface="Arial" charset="0"/>
            </a:endParaRPr>
          </a:p>
          <a:p>
            <a:r>
              <a:rPr lang="tr-TR" altLang="fr-FR" sz="2000" dirty="0" err="1" smtClean="0">
                <a:latin typeface="Arial" charset="0"/>
                <a:cs typeface="Arial" charset="0"/>
              </a:rPr>
              <a:t>KSS’de</a:t>
            </a:r>
            <a:r>
              <a:rPr lang="tr-TR" altLang="fr-FR" sz="2000" dirty="0" smtClean="0">
                <a:latin typeface="Arial" charset="0"/>
                <a:cs typeface="Arial" charset="0"/>
              </a:rPr>
              <a:t> benimsenen şeffaflık ilkesi, </a:t>
            </a:r>
            <a:r>
              <a:rPr lang="tr-TR" altLang="fr-FR" sz="2000" dirty="0" err="1" smtClean="0">
                <a:latin typeface="Arial" charset="0"/>
                <a:cs typeface="Arial" charset="0"/>
              </a:rPr>
              <a:t>KSS’nin</a:t>
            </a:r>
            <a:r>
              <a:rPr lang="tr-TR" altLang="fr-FR" sz="2000" dirty="0" smtClean="0">
                <a:latin typeface="Arial" charset="0"/>
                <a:cs typeface="Arial" charset="0"/>
              </a:rPr>
              <a:t> kendisi kadar karmaşık bir husustur.</a:t>
            </a:r>
            <a:endParaRPr lang="de-CH" altLang="fr-FR" dirty="0"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5</a:t>
            </a:fld>
            <a:endParaRPr lang="fr-FR" dirty="0"/>
          </a:p>
        </p:txBody>
      </p:sp>
    </p:spTree>
    <p:extLst>
      <p:ext uri="{BB962C8B-B14F-4D97-AF65-F5344CB8AC3E}">
        <p14:creationId xmlns:p14="http://schemas.microsoft.com/office/powerpoint/2010/main" val="3850758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Inhaltsplatzhalter 2"/>
          <p:cNvSpPr>
            <a:spLocks noGrp="1"/>
          </p:cNvSpPr>
          <p:nvPr>
            <p:ph idx="1"/>
          </p:nvPr>
        </p:nvSpPr>
        <p:spPr>
          <a:xfrm>
            <a:off x="683568" y="1484784"/>
            <a:ext cx="7772400" cy="4114800"/>
          </a:xfrm>
        </p:spPr>
        <p:txBody>
          <a:bodyPr>
            <a:normAutofit lnSpcReduction="10000"/>
          </a:bodyPr>
          <a:lstStyle/>
          <a:p>
            <a:pPr>
              <a:buFontTx/>
              <a:buNone/>
            </a:pPr>
            <a:r>
              <a:rPr lang="tr-TR" altLang="fr-FR" sz="2400" b="1" dirty="0" smtClean="0">
                <a:solidFill>
                  <a:schemeClr val="accent2"/>
                </a:solidFill>
                <a:latin typeface="Arial" charset="0"/>
                <a:cs typeface="Arial" charset="0"/>
              </a:rPr>
              <a:t>Ancak şirketler şunları da göz önünde bulundurmalıdır: </a:t>
            </a:r>
            <a:endParaRPr lang="de-CH" altLang="fr-FR" sz="2400" b="1" dirty="0" smtClean="0">
              <a:solidFill>
                <a:schemeClr val="accent2"/>
              </a:solidFill>
              <a:latin typeface="Arial" charset="0"/>
              <a:cs typeface="Arial" charset="0"/>
            </a:endParaRPr>
          </a:p>
          <a:p>
            <a:pPr marL="0" indent="0">
              <a:buNone/>
            </a:pPr>
            <a:r>
              <a:rPr lang="tr-TR" altLang="fr-FR" sz="2000" dirty="0" smtClean="0">
                <a:latin typeface="Arial" charset="0"/>
                <a:cs typeface="Arial" charset="0"/>
              </a:rPr>
              <a:t>Herhangi bir AB mevzuatının veya ulusal mevzuatın yanı sıra bir sürdürülebilirlik raporunun hazırlanması da çok önemli bir karardır ve şirketler  hazırlayacakları raporda tüm etkileri göz önünde bulundurmak durumundadır. Dikkat çekilmesi gereken unsurlar şunlardır: </a:t>
            </a:r>
            <a:endParaRPr lang="de-CH" altLang="fr-FR" sz="2000" dirty="0" smtClean="0">
              <a:latin typeface="Arial" charset="0"/>
              <a:cs typeface="Arial" charset="0"/>
            </a:endParaRPr>
          </a:p>
          <a:p>
            <a:r>
              <a:rPr lang="tr-TR" altLang="fr-FR" sz="2000" dirty="0" smtClean="0">
                <a:latin typeface="Arial" charset="0"/>
                <a:cs typeface="Arial" charset="0"/>
              </a:rPr>
              <a:t>Sürdürülebilirlik raporlamasının ertelenmesi ya da durdurulması çok sayıda sorunu beraberinde getirecektir. Raporlamaya başlamış bir şirket bu faaliyeti aksattığı takdirde, şirketin itibarı zarar görecektir. Sürdürülebilirlik raporu hazırlamak bir defaya mahsus bir durum değil, devam edecek olan bir yükümlülüğün başlangıcıdır.  </a:t>
            </a:r>
            <a:endParaRPr lang="de-CH" altLang="fr-FR" sz="2000" dirty="0" smtClean="0">
              <a:latin typeface="Arial" charset="0"/>
              <a:cs typeface="Arial" charset="0"/>
            </a:endParaRPr>
          </a:p>
          <a:p>
            <a:pPr>
              <a:buFontTx/>
              <a:buNone/>
            </a:pP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45B86C71-3AB3-4097-8DAC-B93A912C17DB}" type="slidenum">
              <a:rPr lang="fr-FR" smtClean="0"/>
              <a:pPr>
                <a:defRPr/>
              </a:pPr>
              <a:t>6</a:t>
            </a:fld>
            <a:endParaRPr lang="fr-FR" dirty="0"/>
          </a:p>
        </p:txBody>
      </p:sp>
    </p:spTree>
    <p:extLst>
      <p:ext uri="{BB962C8B-B14F-4D97-AF65-F5344CB8AC3E}">
        <p14:creationId xmlns:p14="http://schemas.microsoft.com/office/powerpoint/2010/main" val="2478446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endParaRPr lang="de-CH" altLang="fr-FR" smtClean="0"/>
          </a:p>
        </p:txBody>
      </p:sp>
      <p:sp>
        <p:nvSpPr>
          <p:cNvPr id="8195" name="Inhaltsplatzhalter 2"/>
          <p:cNvSpPr>
            <a:spLocks noGrp="1"/>
          </p:cNvSpPr>
          <p:nvPr>
            <p:ph idx="1"/>
          </p:nvPr>
        </p:nvSpPr>
        <p:spPr/>
        <p:txBody>
          <a:bodyPr/>
          <a:lstStyle/>
          <a:p>
            <a:r>
              <a:rPr lang="tr-TR" altLang="fr-FR" sz="2000" dirty="0" smtClean="0">
                <a:latin typeface="Arial" charset="0"/>
                <a:cs typeface="Arial" charset="0"/>
              </a:rPr>
              <a:t>Sürdürülebilirlik raporlaması yapacak kurumların, hakkında rapor hazırlayacağı bir konu olması gerekir. Şirket sosyal sorumluluklarını yerine getirmezse neler olur? Şirketin çevre üzerindeki etkileri kötüye giderse neler olur? Bir şirketin kamuoyuna açıklamak/raporlamak istemediği sorunlu alanlar var mı?</a:t>
            </a:r>
            <a:endParaRPr lang="de-CH" altLang="fr-FR" sz="2000" dirty="0" smtClean="0">
              <a:latin typeface="Arial" charset="0"/>
              <a:cs typeface="Arial" charset="0"/>
            </a:endParaRPr>
          </a:p>
          <a:p>
            <a:endParaRPr lang="de-CH" altLang="fr-FR" sz="2000" dirty="0" smtClean="0">
              <a:latin typeface="Arial" charset="0"/>
              <a:cs typeface="Arial" charset="0"/>
            </a:endParaRPr>
          </a:p>
          <a:p>
            <a:r>
              <a:rPr lang="tr-TR" altLang="fr-FR" sz="2000" dirty="0" smtClean="0">
                <a:latin typeface="Arial" charset="0"/>
                <a:cs typeface="Arial" charset="0"/>
              </a:rPr>
              <a:t>Sürdürülebilirlik raporlaması ile şirketler, kendilerini eleştirilere açık hale getirmektedir. Bu, hem rapordaki verilerin veya gerçeklerin saptırılması hem de raporun kalitesi açısından geçerli bir durumdur. Şirketler, sürdürülebilirlik raporlamaları yeterince anlamlı olmadığı için sıklıkla eleştirilere maruz kalmaktadır.  </a:t>
            </a:r>
            <a:endParaRPr lang="de-CH" altLang="fr-FR" sz="2000" dirty="0" smtClean="0">
              <a:latin typeface="Arial" charset="0"/>
              <a:cs typeface="Arial" charset="0"/>
            </a:endParaRPr>
          </a:p>
          <a:p>
            <a:pPr>
              <a:buFontTx/>
              <a:buNone/>
            </a:pPr>
            <a:r>
              <a:rPr lang="en-GB" altLang="fr-FR" dirty="0" smtClean="0"/>
              <a:t> </a:t>
            </a:r>
            <a:endParaRPr lang="de-CH" altLang="fr-FR" dirty="0" smtClean="0"/>
          </a:p>
          <a:p>
            <a:endParaRPr lang="de-CH" altLang="fr-FR" dirty="0" smtClean="0"/>
          </a:p>
          <a:p>
            <a:endParaRPr lang="de-CH" altLang="fr-FR" dirty="0" smtClean="0"/>
          </a:p>
        </p:txBody>
      </p:sp>
      <p:sp>
        <p:nvSpPr>
          <p:cNvPr id="4" name="Foliennummernplatzhalter 3"/>
          <p:cNvSpPr>
            <a:spLocks noGrp="1"/>
          </p:cNvSpPr>
          <p:nvPr>
            <p:ph type="sldNum" sz="quarter" idx="12"/>
          </p:nvPr>
        </p:nvSpPr>
        <p:spPr/>
        <p:txBody>
          <a:bodyPr/>
          <a:lstStyle/>
          <a:p>
            <a:pPr>
              <a:defRPr/>
            </a:pPr>
            <a:fld id="{CA8A25E5-43C6-4CA1-BE4E-7890F26256DB}" type="slidenum">
              <a:rPr lang="fr-FR" smtClean="0"/>
              <a:pPr>
                <a:defRPr/>
              </a:pPr>
              <a:t>7</a:t>
            </a:fld>
            <a:endParaRPr lang="fr-FR" dirty="0"/>
          </a:p>
        </p:txBody>
      </p:sp>
    </p:spTree>
    <p:extLst>
      <p:ext uri="{BB962C8B-B14F-4D97-AF65-F5344CB8AC3E}">
        <p14:creationId xmlns:p14="http://schemas.microsoft.com/office/powerpoint/2010/main" val="30203920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700808"/>
            <a:ext cx="7772400" cy="4095750"/>
          </a:xfrm>
        </p:spPr>
        <p:txBody>
          <a:bodyPr>
            <a:normAutofit lnSpcReduction="10000"/>
          </a:bodyPr>
          <a:lstStyle/>
          <a:p>
            <a:pPr marL="0" indent="0">
              <a:buFontTx/>
              <a:buNone/>
              <a:defRPr/>
            </a:pPr>
            <a:r>
              <a:rPr lang="tr-TR" altLang="fr-FR" sz="2400" b="1" dirty="0" smtClean="0">
                <a:solidFill>
                  <a:schemeClr val="accent2"/>
                </a:solidFill>
                <a:latin typeface="Arial" charset="0"/>
                <a:cs typeface="Arial" charset="0"/>
              </a:rPr>
              <a:t>Şirketler şeffaf olabilmek için çok sayıda yönteme başvurmaktadır</a:t>
            </a:r>
          </a:p>
          <a:p>
            <a:pPr marL="0" indent="0">
              <a:buFontTx/>
              <a:buNone/>
              <a:defRPr/>
            </a:pPr>
            <a:endParaRPr lang="de-CH" altLang="fr-FR" sz="2400" dirty="0" smtClean="0">
              <a:latin typeface="Arial" charset="0"/>
              <a:cs typeface="Arial" charset="0"/>
            </a:endParaRPr>
          </a:p>
          <a:p>
            <a:pPr>
              <a:defRPr/>
            </a:pPr>
            <a:r>
              <a:rPr lang="tr-TR" altLang="fr-FR" sz="2000" dirty="0" smtClean="0">
                <a:latin typeface="Arial" panose="020B0604020202020204" pitchFamily="34" charset="0"/>
                <a:cs typeface="Arial" panose="020B0604020202020204" pitchFamily="34" charset="0"/>
              </a:rPr>
              <a:t>KOBİ’lerin resmi bir iletişim kurmasına gerek yoktur. Bilgiler, doğrudan irtibata geçilerek gayri resmi bir biçimde aktarılır.</a:t>
            </a:r>
            <a:endParaRPr lang="en-GB" altLang="fr-FR" sz="2000" dirty="0" smtClean="0">
              <a:latin typeface="Arial" panose="020B0604020202020204" pitchFamily="34" charset="0"/>
              <a:cs typeface="Arial" panose="020B0604020202020204" pitchFamily="34" charset="0"/>
            </a:endParaRPr>
          </a:p>
          <a:p>
            <a:pPr>
              <a:defRPr/>
            </a:pPr>
            <a:r>
              <a:rPr lang="tr-TR" altLang="fr-FR" sz="2000" dirty="0" smtClean="0">
                <a:latin typeface="Arial" charset="0"/>
                <a:cs typeface="Arial" charset="0"/>
              </a:rPr>
              <a:t>B2B’de ve finansal piyasada (SRI), belli başlı sorular yanıtlanarak şeffaflık sağlanır.</a:t>
            </a:r>
          </a:p>
          <a:p>
            <a:pPr>
              <a:defRPr/>
            </a:pPr>
            <a:r>
              <a:rPr lang="tr-TR" altLang="fr-FR" sz="2000" dirty="0" smtClean="0">
                <a:latin typeface="Arial" charset="0"/>
                <a:cs typeface="Arial" charset="0"/>
              </a:rPr>
              <a:t>B2C’de şirketler paketlemede, etiket üzerinde ya da müşteriyle doğrudan iletişimde herhangi bir mecburiyetleri olmamasına karşın ilave bilgiler sunarlar.</a:t>
            </a:r>
            <a:endParaRPr lang="en-GB" altLang="fr-FR" sz="2000" dirty="0" smtClean="0">
              <a:latin typeface="Arial" charset="0"/>
              <a:cs typeface="Arial" charset="0"/>
            </a:endParaRPr>
          </a:p>
          <a:p>
            <a:pPr>
              <a:defRPr/>
            </a:pPr>
            <a:r>
              <a:rPr lang="tr-TR" altLang="fr-FR" sz="2000" dirty="0" smtClean="0">
                <a:latin typeface="Arial" charset="0"/>
                <a:cs typeface="Arial" charset="0"/>
              </a:rPr>
              <a:t>Paydaş </a:t>
            </a:r>
            <a:r>
              <a:rPr lang="tr-TR" altLang="fr-FR" sz="2000" dirty="0" err="1" smtClean="0">
                <a:latin typeface="Arial" charset="0"/>
                <a:cs typeface="Arial" charset="0"/>
              </a:rPr>
              <a:t>çalıştayları</a:t>
            </a:r>
            <a:r>
              <a:rPr lang="tr-TR" altLang="fr-FR" sz="2000" dirty="0" smtClean="0">
                <a:latin typeface="Arial" charset="0"/>
                <a:cs typeface="Arial" charset="0"/>
              </a:rPr>
              <a:t>, dahili iletişim kanalları, internet sitesi ve sürdürülebilirlik raporlamaları </a:t>
            </a: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8</a:t>
            </a:fld>
            <a:endParaRPr lang="fr-FR" dirty="0"/>
          </a:p>
        </p:txBody>
      </p:sp>
    </p:spTree>
    <p:extLst>
      <p:ext uri="{BB962C8B-B14F-4D97-AF65-F5344CB8AC3E}">
        <p14:creationId xmlns:p14="http://schemas.microsoft.com/office/powerpoint/2010/main" val="1356786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Espace réservé du contenu 2"/>
          <p:cNvSpPr>
            <a:spLocks noGrp="1"/>
          </p:cNvSpPr>
          <p:nvPr>
            <p:ph idx="1"/>
          </p:nvPr>
        </p:nvSpPr>
        <p:spPr>
          <a:xfrm>
            <a:off x="539552" y="1556792"/>
            <a:ext cx="7993063" cy="3722688"/>
          </a:xfrm>
        </p:spPr>
        <p:txBody>
          <a:bodyPr>
            <a:normAutofit fontScale="92500" lnSpcReduction="20000"/>
          </a:bodyPr>
          <a:lstStyle/>
          <a:p>
            <a:pPr marL="0" indent="0">
              <a:buFontTx/>
              <a:buNone/>
              <a:defRPr/>
            </a:pPr>
            <a:r>
              <a:rPr lang="tr-TR" altLang="fr-FR" sz="2400" b="1" dirty="0" smtClean="0">
                <a:solidFill>
                  <a:schemeClr val="accent2"/>
                </a:solidFill>
                <a:latin typeface="Arial" charset="0"/>
                <a:cs typeface="Arial" charset="0"/>
              </a:rPr>
              <a:t>GRI nedir veya kimdir?</a:t>
            </a:r>
            <a:endParaRPr lang="en-US" altLang="fr-FR" sz="2400" b="1" dirty="0" smtClean="0">
              <a:solidFill>
                <a:schemeClr val="accent2"/>
              </a:solidFill>
              <a:latin typeface="Arial" charset="0"/>
              <a:cs typeface="Arial" charset="0"/>
            </a:endParaRPr>
          </a:p>
          <a:p>
            <a:pPr>
              <a:spcBef>
                <a:spcPts val="600"/>
              </a:spcBef>
              <a:spcAft>
                <a:spcPts val="600"/>
              </a:spcAft>
              <a:buClr>
                <a:srgbClr val="013A79"/>
              </a:buClr>
              <a:buSzPct val="110000"/>
              <a:defRPr/>
            </a:pPr>
            <a:r>
              <a:rPr lang="tr-TR" sz="2000" dirty="0" smtClean="0">
                <a:latin typeface="Arial" pitchFamily="34" charset="0"/>
                <a:cs typeface="Arial" pitchFamily="34" charset="0"/>
              </a:rPr>
              <a:t>GRI, sürdürülebilirlik raporlamasına yönelik ilkeler geliştiren çok paydaşlı bağımsız bir girişimdir (İlkelerin ilk versiyonu 2000’de, ikinci versiyonu 2002’de, üçündü versiyonu 2006’da ve dördüncü versiyonu 2014’te yayınlanmıştır)</a:t>
            </a:r>
          </a:p>
          <a:p>
            <a:pPr>
              <a:spcBef>
                <a:spcPts val="600"/>
              </a:spcBef>
              <a:spcAft>
                <a:spcPts val="600"/>
              </a:spcAft>
              <a:buClr>
                <a:srgbClr val="013A79"/>
              </a:buClr>
              <a:buSzPct val="110000"/>
              <a:defRPr/>
            </a:pPr>
            <a:r>
              <a:rPr lang="tr-TR" sz="2000" dirty="0" smtClean="0">
                <a:latin typeface="Arial" pitchFamily="34" charset="0"/>
                <a:cs typeface="Arial" pitchFamily="34" charset="0"/>
              </a:rPr>
              <a:t>GRI ilkeleri, raporlama ilkelerinin yanı sıra sürdürülebilirlik raporlaması için de özel bir içerik sunmaktadır. </a:t>
            </a:r>
            <a:endParaRPr lang="en-US" sz="2000" dirty="0">
              <a:latin typeface="Arial" pitchFamily="34" charset="0"/>
              <a:cs typeface="Arial" pitchFamily="34" charset="0"/>
            </a:endParaRPr>
          </a:p>
          <a:p>
            <a:pPr>
              <a:spcBef>
                <a:spcPts val="600"/>
              </a:spcBef>
              <a:spcAft>
                <a:spcPts val="600"/>
              </a:spcAft>
              <a:buClr>
                <a:srgbClr val="013A79"/>
              </a:buClr>
              <a:buSzPct val="110000"/>
              <a:defRPr/>
            </a:pPr>
            <a:r>
              <a:rPr lang="tr-TR" sz="2000" dirty="0" smtClean="0">
                <a:latin typeface="Arial" pitchFamily="34" charset="0"/>
                <a:cs typeface="Arial" pitchFamily="34" charset="0"/>
              </a:rPr>
              <a:t>GRI ilk olarak CERES (Çevreye Karşı Sorumlu Ekonomiler Koalisyonu) ve UNEP (Birleşmiş Milletler Çevre Programı)  tarafından Boston’da kurulmuştur. GRI </a:t>
            </a:r>
            <a:r>
              <a:rPr lang="tr-TR" sz="2000" dirty="0">
                <a:latin typeface="Arial" pitchFamily="34" charset="0"/>
                <a:cs typeface="Arial" pitchFamily="34" charset="0"/>
              </a:rPr>
              <a:t>S</a:t>
            </a:r>
            <a:r>
              <a:rPr lang="tr-TR" sz="2000" dirty="0" smtClean="0">
                <a:latin typeface="Arial" pitchFamily="34" charset="0"/>
                <a:cs typeface="Arial" pitchFamily="34" charset="0"/>
              </a:rPr>
              <a:t>ekretaryası </a:t>
            </a:r>
            <a:r>
              <a:rPr lang="tr-TR" sz="2000" dirty="0">
                <a:latin typeface="Arial" pitchFamily="34" charset="0"/>
                <a:cs typeface="Arial" pitchFamily="34" charset="0"/>
              </a:rPr>
              <a:t>2002’de </a:t>
            </a:r>
            <a:r>
              <a:rPr lang="tr-TR" sz="2000" dirty="0" smtClean="0">
                <a:latin typeface="Arial" pitchFamily="34" charset="0"/>
                <a:cs typeface="Arial" pitchFamily="34" charset="0"/>
              </a:rPr>
              <a:t>Amsterdam’a taşınmıştır. </a:t>
            </a:r>
            <a:endParaRPr lang="en-GB" sz="2000" dirty="0" smtClean="0">
              <a:latin typeface="Arial" pitchFamily="34" charset="0"/>
              <a:cs typeface="Arial" pitchFamily="34" charset="0"/>
            </a:endParaRPr>
          </a:p>
          <a:p>
            <a:pPr>
              <a:spcBef>
                <a:spcPts val="600"/>
              </a:spcBef>
              <a:spcAft>
                <a:spcPts val="600"/>
              </a:spcAft>
              <a:buClr>
                <a:srgbClr val="013A79"/>
              </a:buClr>
              <a:buSzPct val="110000"/>
              <a:defRPr/>
            </a:pPr>
            <a:r>
              <a:rPr lang="tr-TR" sz="2000" dirty="0" smtClean="0">
                <a:latin typeface="Arial" pitchFamily="34" charset="0"/>
                <a:cs typeface="Arial" pitchFamily="34" charset="0"/>
              </a:rPr>
              <a:t>2012’de GRI veri tabanında kullanılan veya başvurulan 2932 adet Sürdürülebilirlik Raporlaması mevcut idi. </a:t>
            </a:r>
            <a:endParaRPr lang="en-GB" sz="2000" dirty="0" smtClean="0">
              <a:latin typeface="Arial" pitchFamily="34" charset="0"/>
              <a:cs typeface="Arial" pitchFamily="34" charset="0"/>
            </a:endParaRPr>
          </a:p>
        </p:txBody>
      </p:sp>
      <p:sp>
        <p:nvSpPr>
          <p:cNvPr id="3075" name="Espace réservé du numéro de diapositive 2"/>
          <p:cNvSpPr>
            <a:spLocks noGrp="1"/>
          </p:cNvSpPr>
          <p:nvPr>
            <p:ph type="sldNum" sz="quarter" idx="12"/>
          </p:nvPr>
        </p:nvSpPr>
        <p:spPr/>
        <p:txBody>
          <a:bodyPr/>
          <a:lstStyle/>
          <a:p>
            <a:pPr>
              <a:defRPr/>
            </a:pPr>
            <a:fld id="{1C92F8C5-70DE-4038-93F7-C530E615CF9B}" type="slidenum">
              <a:rPr lang="fr-FR" sz="1100" smtClean="0"/>
              <a:pPr>
                <a:defRPr/>
              </a:pPr>
              <a:t>9</a:t>
            </a:fld>
            <a:endParaRPr lang="fr-FR" sz="1100" dirty="0" smtClean="0"/>
          </a:p>
        </p:txBody>
      </p:sp>
    </p:spTree>
    <p:extLst>
      <p:ext uri="{BB962C8B-B14F-4D97-AF65-F5344CB8AC3E}">
        <p14:creationId xmlns:p14="http://schemas.microsoft.com/office/powerpoint/2010/main" val="2597903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1131</Words>
  <Application>Microsoft Office PowerPoint</Application>
  <PresentationFormat>Ekran Gösterisi (4:3)</PresentationFormat>
  <Paragraphs>167</Paragraphs>
  <Slides>14</Slides>
  <Notes>2</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 Küresel Raporlama Girişimi (GRI)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16</cp:revision>
  <dcterms:created xsi:type="dcterms:W3CDTF">2013-03-18T14:58:09Z</dcterms:created>
  <dcterms:modified xsi:type="dcterms:W3CDTF">2014-06-10T13:52:20Z</dcterms:modified>
</cp:coreProperties>
</file>