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8" r:id="rId4"/>
    <p:sldId id="262" r:id="rId5"/>
    <p:sldId id="263" r:id="rId6"/>
    <p:sldId id="264" r:id="rId7"/>
    <p:sldId id="265" r:id="rId8"/>
    <p:sldId id="266"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60"/>
            <p14:sldId id="261"/>
            <p14:sldId id="268"/>
            <p14:sldId id="262"/>
            <p14:sldId id="263"/>
            <p14:sldId id="264"/>
            <p14:sldId id="265"/>
            <p14:sldId id="266"/>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00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ctrTitle"/>
          </p:nvPr>
        </p:nvSpPr>
        <p:spPr>
          <a:xfrm>
            <a:off x="684213" y="1773238"/>
            <a:ext cx="7772400" cy="4176712"/>
          </a:xfrm>
        </p:spPr>
        <p:txBody>
          <a:bodyPr>
            <a:normAutofit fontScale="90000"/>
          </a:bodyPr>
          <a:lstStyle/>
          <a:p>
            <a:pPr>
              <a:lnSpc>
                <a:spcPct val="150000"/>
              </a:lnSpc>
            </a:pPr>
            <a:r>
              <a:rPr lang="fr-FR" altLang="tr-TR" sz="3600" b="1" dirty="0" smtClean="0">
                <a:solidFill>
                  <a:srgbClr val="3333CC"/>
                </a:solidFill>
                <a:latin typeface="Arial" charset="0"/>
                <a:cs typeface="Arial" charset="0"/>
              </a:rPr>
              <a:t/>
            </a:r>
            <a:br>
              <a:rPr lang="fr-FR" altLang="tr-TR" sz="3600" b="1" dirty="0" smtClean="0">
                <a:solidFill>
                  <a:srgbClr val="3333CC"/>
                </a:solidFill>
                <a:latin typeface="Arial" charset="0"/>
                <a:cs typeface="Arial" charset="0"/>
              </a:rPr>
            </a:br>
            <a:r>
              <a:rPr lang="fr-FR" altLang="tr-TR" sz="3600" b="1" dirty="0" smtClean="0">
                <a:solidFill>
                  <a:srgbClr val="3333CC"/>
                </a:solidFill>
                <a:latin typeface="Arial" charset="0"/>
                <a:cs typeface="Arial" charset="0"/>
              </a:rPr>
              <a:t>OECD </a:t>
            </a:r>
            <a:r>
              <a:rPr lang="fr-FR" altLang="tr-TR" sz="3600" b="1" dirty="0" err="1" smtClean="0">
                <a:solidFill>
                  <a:srgbClr val="3333CC"/>
                </a:solidFill>
                <a:latin typeface="Arial" charset="0"/>
                <a:cs typeface="Arial" charset="0"/>
              </a:rPr>
              <a:t>Çok</a:t>
            </a:r>
            <a:r>
              <a:rPr lang="fr-FR" altLang="tr-TR" sz="3600" b="1" dirty="0" smtClean="0">
                <a:solidFill>
                  <a:srgbClr val="3333CC"/>
                </a:solidFill>
                <a:latin typeface="Arial" charset="0"/>
                <a:cs typeface="Arial" charset="0"/>
              </a:rPr>
              <a:t> </a:t>
            </a:r>
            <a:r>
              <a:rPr lang="fr-FR" altLang="tr-TR" sz="3600" b="1" dirty="0" err="1" smtClean="0">
                <a:solidFill>
                  <a:srgbClr val="3333CC"/>
                </a:solidFill>
                <a:latin typeface="Arial" charset="0"/>
                <a:cs typeface="Arial" charset="0"/>
              </a:rPr>
              <a:t>Uluslu</a:t>
            </a:r>
            <a:r>
              <a:rPr lang="fr-FR" altLang="tr-TR" sz="3600" b="1" dirty="0" smtClean="0">
                <a:solidFill>
                  <a:srgbClr val="3333CC"/>
                </a:solidFill>
                <a:latin typeface="Arial" charset="0"/>
                <a:cs typeface="Arial" charset="0"/>
              </a:rPr>
              <a:t> </a:t>
            </a:r>
            <a:r>
              <a:rPr lang="fr-FR" altLang="tr-TR" sz="3600" b="1" dirty="0" err="1" smtClean="0">
                <a:solidFill>
                  <a:srgbClr val="3333CC"/>
                </a:solidFill>
                <a:latin typeface="Arial" charset="0"/>
                <a:cs typeface="Arial" charset="0"/>
              </a:rPr>
              <a:t>Şirketler</a:t>
            </a:r>
            <a:r>
              <a:rPr lang="fr-FR" altLang="tr-TR" sz="3600" b="1" dirty="0" smtClean="0">
                <a:solidFill>
                  <a:srgbClr val="3333CC"/>
                </a:solidFill>
                <a:latin typeface="Arial" charset="0"/>
                <a:cs typeface="Arial" charset="0"/>
              </a:rPr>
              <a:t> </a:t>
            </a:r>
            <a:r>
              <a:rPr lang="fr-FR" altLang="tr-TR" sz="3600" b="1" dirty="0" err="1" smtClean="0">
                <a:solidFill>
                  <a:srgbClr val="3333CC"/>
                </a:solidFill>
                <a:latin typeface="Arial" charset="0"/>
                <a:cs typeface="Arial" charset="0"/>
              </a:rPr>
              <a:t>Rehberi</a:t>
            </a:r>
            <a:r>
              <a:rPr lang="fr-FR" altLang="tr-TR" sz="3600" b="1" dirty="0" smtClean="0">
                <a:solidFill>
                  <a:srgbClr val="3333CC"/>
                </a:solidFill>
                <a:latin typeface="Arial" charset="0"/>
                <a:cs typeface="Arial" charset="0"/>
              </a:rPr>
              <a:t/>
            </a:r>
            <a:br>
              <a:rPr lang="fr-FR" altLang="tr-TR" sz="3600" b="1" dirty="0" smtClean="0">
                <a:solidFill>
                  <a:srgbClr val="3333CC"/>
                </a:solidFill>
                <a:latin typeface="Arial" charset="0"/>
                <a:cs typeface="Arial" charset="0"/>
              </a:rPr>
            </a:br>
            <a:r>
              <a:rPr lang="fr-FR" altLang="tr-TR" sz="3600" b="1" dirty="0" smtClean="0">
                <a:solidFill>
                  <a:srgbClr val="3333CC"/>
                </a:solidFill>
                <a:latin typeface="Arial" charset="0"/>
                <a:cs typeface="Arial" charset="0"/>
              </a:rPr>
              <a:t/>
            </a:r>
            <a:br>
              <a:rPr lang="fr-FR" altLang="tr-TR" sz="3600" b="1" dirty="0" smtClean="0">
                <a:solidFill>
                  <a:srgbClr val="3333CC"/>
                </a:solidFill>
                <a:latin typeface="Arial" charset="0"/>
                <a:cs typeface="Arial" charset="0"/>
              </a:rPr>
            </a:br>
            <a:r>
              <a:rPr lang="fr-FR" altLang="tr-TR" sz="3600" b="1" dirty="0" smtClean="0">
                <a:solidFill>
                  <a:srgbClr val="3333CC"/>
                </a:solidFill>
                <a:latin typeface="Arial" charset="0"/>
                <a:cs typeface="Arial" charset="0"/>
              </a:rPr>
              <a:t/>
            </a:r>
            <a:br>
              <a:rPr lang="fr-FR" altLang="tr-TR" sz="3600" b="1" dirty="0" smtClean="0">
                <a:solidFill>
                  <a:srgbClr val="3333CC"/>
                </a:solidFill>
                <a:latin typeface="Arial" charset="0"/>
                <a:cs typeface="Arial" charset="0"/>
              </a:rPr>
            </a:br>
            <a:r>
              <a:rPr lang="fr-FR" altLang="tr-TR" sz="3600" b="1" dirty="0" smtClean="0">
                <a:solidFill>
                  <a:srgbClr val="3333CC"/>
                </a:solidFill>
                <a:latin typeface="Arial" charset="0"/>
                <a:cs typeface="Arial" charset="0"/>
              </a:rPr>
              <a:t/>
            </a:r>
            <a:br>
              <a:rPr lang="fr-FR" altLang="tr-TR" sz="3600" b="1" dirty="0" smtClean="0">
                <a:solidFill>
                  <a:srgbClr val="3333CC"/>
                </a:solidFill>
                <a:latin typeface="Arial" charset="0"/>
                <a:cs typeface="Arial" charset="0"/>
              </a:rPr>
            </a:br>
            <a:endParaRPr lang="fr-FR" altLang="tr-TR" sz="3600" b="1" dirty="0" smtClean="0">
              <a:solidFill>
                <a:srgbClr val="3333CC"/>
              </a:solidFill>
              <a:latin typeface="Arial" charset="0"/>
              <a:cs typeface="Arial" charset="0"/>
            </a:endParaRPr>
          </a:p>
        </p:txBody>
      </p:sp>
      <p:sp>
        <p:nvSpPr>
          <p:cNvPr id="3075"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pPr>
            <a:endParaRPr lang="fr-FR" altLang="tr-TR" sz="2200">
              <a:solidFill>
                <a:srgbClr val="000000"/>
              </a:solidFill>
              <a:latin typeface="Arial" charset="0"/>
            </a:endParaRPr>
          </a:p>
          <a:p>
            <a:pPr>
              <a:spcBef>
                <a:spcPct val="20000"/>
              </a:spcBef>
            </a:pPr>
            <a:r>
              <a:rPr lang="fr-FR" altLang="tr-TR" sz="2200">
                <a:solidFill>
                  <a:srgbClr val="000000"/>
                </a:solidFill>
                <a:latin typeface="Arial" charset="0"/>
              </a:rPr>
              <a:t>			</a:t>
            </a:r>
          </a:p>
        </p:txBody>
      </p:sp>
    </p:spTree>
    <p:extLst>
      <p:ext uri="{BB962C8B-B14F-4D97-AF65-F5344CB8AC3E}">
        <p14:creationId xmlns:p14="http://schemas.microsoft.com/office/powerpoint/2010/main" val="3298506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Inhaltsplatzhalter 2"/>
          <p:cNvSpPr>
            <a:spLocks noGrp="1"/>
          </p:cNvSpPr>
          <p:nvPr>
            <p:ph idx="1"/>
          </p:nvPr>
        </p:nvSpPr>
        <p:spPr>
          <a:xfrm>
            <a:off x="654764" y="980728"/>
            <a:ext cx="8496943" cy="6048671"/>
          </a:xfrm>
        </p:spPr>
        <p:txBody>
          <a:bodyPr>
            <a:noAutofit/>
          </a:bodyPr>
          <a:lstStyle/>
          <a:p>
            <a:pPr>
              <a:lnSpc>
                <a:spcPct val="150000"/>
              </a:lnSpc>
              <a:buFontTx/>
              <a:buNone/>
            </a:pPr>
            <a:r>
              <a:rPr lang="tr-TR" altLang="tr-TR" sz="2400" b="1" dirty="0" smtClean="0">
                <a:solidFill>
                  <a:srgbClr val="3333CC"/>
                </a:solidFill>
                <a:latin typeface="Arial" charset="0"/>
                <a:cs typeface="Arial" charset="0"/>
              </a:rPr>
              <a:t>OECD Çok Uluslu Şirketler Rehberi Nedir?</a:t>
            </a:r>
          </a:p>
          <a:p>
            <a:pPr>
              <a:lnSpc>
                <a:spcPct val="150000"/>
              </a:lnSpc>
            </a:pPr>
            <a:r>
              <a:rPr lang="tr-TR" altLang="tr-TR" sz="2400" dirty="0" smtClean="0">
                <a:solidFill>
                  <a:srgbClr val="000000"/>
                </a:solidFill>
                <a:latin typeface="Arial" charset="0"/>
                <a:cs typeface="Arial" charset="0"/>
              </a:rPr>
              <a:t>Devletlerin işletmelere tavsiyelerine yer verir.</a:t>
            </a:r>
          </a:p>
          <a:p>
            <a:pPr>
              <a:lnSpc>
                <a:spcPct val="150000"/>
              </a:lnSpc>
            </a:pPr>
            <a:r>
              <a:rPr lang="tr-TR" altLang="tr-TR" sz="2400" dirty="0" smtClean="0">
                <a:solidFill>
                  <a:srgbClr val="000000"/>
                </a:solidFill>
                <a:latin typeface="Arial" charset="0"/>
                <a:cs typeface="Arial" charset="0"/>
              </a:rPr>
              <a:t>On başlık altında uluslararası ticarette sergilenmesi gereken sorumlu işletme davranışlarının açıklamaları yer alır.</a:t>
            </a:r>
          </a:p>
          <a:p>
            <a:r>
              <a:rPr lang="tr-TR" altLang="tr-TR" sz="2400" dirty="0" smtClean="0">
                <a:solidFill>
                  <a:srgbClr val="000000"/>
                </a:solidFill>
                <a:latin typeface="Arial" charset="0"/>
                <a:cs typeface="Arial" charset="0"/>
              </a:rPr>
              <a:t>Sadece büyük ölçekli şirketlere mahsus değildir. Uluslararası düzeyde faaliyet göstermekte olan küçük ve orta büyüklükteki işletmeleri de kapsayan bir içeriğe sahiptir.</a:t>
            </a:r>
          </a:p>
        </p:txBody>
      </p:sp>
      <p:sp>
        <p:nvSpPr>
          <p:cNvPr id="4099" name="Foliennummernplatzhalt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fld id="{BB4B6242-BC12-4F45-9F0A-7247633B4947}" type="slidenum">
              <a:rPr lang="fr-FR" altLang="tr-TR" sz="1400">
                <a:solidFill>
                  <a:srgbClr val="000000"/>
                </a:solidFill>
              </a:rPr>
              <a:pPr eaLnBrk="0" hangingPunct="0"/>
              <a:t>2</a:t>
            </a:fld>
            <a:endParaRPr lang="fr-FR" altLang="tr-TR" sz="1400">
              <a:solidFill>
                <a:srgbClr val="000000"/>
              </a:solidFill>
            </a:endParaRPr>
          </a:p>
        </p:txBody>
      </p:sp>
    </p:spTree>
    <p:extLst>
      <p:ext uri="{BB962C8B-B14F-4D97-AF65-F5344CB8AC3E}">
        <p14:creationId xmlns:p14="http://schemas.microsoft.com/office/powerpoint/2010/main" val="37502738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spcBef>
                <a:spcPts val="600"/>
              </a:spcBef>
              <a:spcAft>
                <a:spcPts val="600"/>
              </a:spcAft>
              <a:buNone/>
            </a:pPr>
            <a:r>
              <a:rPr lang="tr-TR" altLang="tr-TR" sz="2400" b="1" dirty="0">
                <a:solidFill>
                  <a:srgbClr val="3333CC"/>
                </a:solidFill>
                <a:latin typeface="Arial" charset="0"/>
                <a:cs typeface="Arial" charset="0"/>
              </a:rPr>
              <a:t>OECD Çok Uluslu Şirketler Rehberi Nedir</a:t>
            </a:r>
            <a:r>
              <a:rPr lang="tr-TR" altLang="tr-TR" sz="2400" b="1" dirty="0" smtClean="0">
                <a:solidFill>
                  <a:srgbClr val="3333CC"/>
                </a:solidFill>
                <a:latin typeface="Arial" charset="0"/>
                <a:cs typeface="Arial" charset="0"/>
              </a:rPr>
              <a:t>?</a:t>
            </a:r>
            <a:endParaRPr lang="tr-TR" altLang="tr-TR" dirty="0" smtClean="0">
              <a:solidFill>
                <a:srgbClr val="000000"/>
              </a:solidFill>
              <a:latin typeface="Arial" charset="0"/>
              <a:cs typeface="Arial" charset="0"/>
            </a:endParaRPr>
          </a:p>
          <a:p>
            <a:pPr>
              <a:spcBef>
                <a:spcPts val="600"/>
              </a:spcBef>
              <a:spcAft>
                <a:spcPts val="600"/>
              </a:spcAft>
            </a:pPr>
            <a:r>
              <a:rPr lang="tr-TR" altLang="tr-TR" sz="2400" dirty="0" smtClean="0">
                <a:solidFill>
                  <a:srgbClr val="000000"/>
                </a:solidFill>
                <a:latin typeface="Arial" charset="0"/>
                <a:cs typeface="Arial" charset="0"/>
              </a:rPr>
              <a:t>Uygulanması </a:t>
            </a:r>
            <a:r>
              <a:rPr lang="tr-TR" altLang="tr-TR" sz="2400" dirty="0">
                <a:solidFill>
                  <a:srgbClr val="000000"/>
                </a:solidFill>
                <a:latin typeface="Arial" charset="0"/>
                <a:cs typeface="Arial" charset="0"/>
              </a:rPr>
              <a:t>gönüllülük esasına dayalı olup </a:t>
            </a:r>
            <a:r>
              <a:rPr lang="tr-TR" altLang="tr-TR" sz="2400" b="1" dirty="0">
                <a:solidFill>
                  <a:srgbClr val="000000"/>
                </a:solidFill>
                <a:latin typeface="Arial" charset="0"/>
                <a:cs typeface="Arial" charset="0"/>
              </a:rPr>
              <a:t>aynı zamanda da</a:t>
            </a:r>
            <a:r>
              <a:rPr lang="tr-TR" altLang="tr-TR" sz="2400" dirty="0">
                <a:solidFill>
                  <a:srgbClr val="000000"/>
                </a:solidFill>
                <a:latin typeface="Arial" charset="0"/>
                <a:cs typeface="Arial" charset="0"/>
              </a:rPr>
              <a:t> bir şikayet </a:t>
            </a:r>
            <a:r>
              <a:rPr lang="tr-TR" altLang="tr-TR" sz="2400" dirty="0" smtClean="0">
                <a:solidFill>
                  <a:srgbClr val="000000"/>
                </a:solidFill>
                <a:latin typeface="Arial" charset="0"/>
                <a:cs typeface="Arial" charset="0"/>
              </a:rPr>
              <a:t>mekanizması içermektedir. (Ulusal </a:t>
            </a:r>
            <a:r>
              <a:rPr lang="tr-TR" altLang="tr-TR" sz="2400" dirty="0">
                <a:solidFill>
                  <a:srgbClr val="000000"/>
                </a:solidFill>
                <a:latin typeface="Arial" charset="0"/>
                <a:cs typeface="Arial" charset="0"/>
              </a:rPr>
              <a:t>İletişim Noktaları </a:t>
            </a:r>
            <a:r>
              <a:rPr lang="tr-TR" altLang="tr-TR" sz="2400" dirty="0" smtClean="0">
                <a:solidFill>
                  <a:srgbClr val="000000"/>
                </a:solidFill>
                <a:latin typeface="Arial" charset="0"/>
                <a:cs typeface="Arial" charset="0"/>
              </a:rPr>
              <a:t>-NCP- </a:t>
            </a:r>
            <a:r>
              <a:rPr lang="tr-TR" altLang="tr-TR" sz="2400" dirty="0">
                <a:solidFill>
                  <a:srgbClr val="000000"/>
                </a:solidFill>
                <a:latin typeface="Arial" charset="0"/>
                <a:cs typeface="Arial" charset="0"/>
              </a:rPr>
              <a:t>tarafından </a:t>
            </a:r>
            <a:r>
              <a:rPr lang="tr-TR" altLang="tr-TR" sz="2400" dirty="0" smtClean="0">
                <a:solidFill>
                  <a:srgbClr val="000000"/>
                </a:solidFill>
                <a:latin typeface="Arial" charset="0"/>
                <a:cs typeface="Arial" charset="0"/>
              </a:rPr>
              <a:t>uyuşmazlık çözümü </a:t>
            </a:r>
            <a:r>
              <a:rPr lang="tr-TR" altLang="tr-TR" sz="2400" dirty="0">
                <a:solidFill>
                  <a:srgbClr val="000000"/>
                </a:solidFill>
                <a:latin typeface="Arial" charset="0"/>
                <a:cs typeface="Arial" charset="0"/>
              </a:rPr>
              <a:t>sağlanır).</a:t>
            </a:r>
          </a:p>
          <a:p>
            <a:r>
              <a:rPr lang="tr-TR" altLang="tr-TR" sz="2400" dirty="0">
                <a:solidFill>
                  <a:srgbClr val="000000"/>
                </a:solidFill>
                <a:latin typeface="Arial" charset="0"/>
                <a:cs typeface="Arial" charset="0"/>
              </a:rPr>
              <a:t>Hukuki </a:t>
            </a:r>
            <a:r>
              <a:rPr lang="tr-TR" altLang="tr-TR" sz="2400" dirty="0" err="1">
                <a:solidFill>
                  <a:srgbClr val="000000"/>
                </a:solidFill>
                <a:latin typeface="Arial" charset="0"/>
                <a:cs typeface="Arial" charset="0"/>
              </a:rPr>
              <a:t>ihtil</a:t>
            </a:r>
            <a:r>
              <a:rPr lang="en-US" altLang="tr-TR" sz="2400" dirty="0">
                <a:solidFill>
                  <a:srgbClr val="000000"/>
                </a:solidFill>
                <a:latin typeface="Arial" charset="0"/>
                <a:cs typeface="Arial" charset="0"/>
              </a:rPr>
              <a:t>â</a:t>
            </a:r>
            <a:r>
              <a:rPr lang="tr-TR" altLang="tr-TR" sz="2400" dirty="0" err="1">
                <a:solidFill>
                  <a:srgbClr val="000000"/>
                </a:solidFill>
                <a:latin typeface="Arial" charset="0"/>
                <a:cs typeface="Arial" charset="0"/>
              </a:rPr>
              <a:t>flara</a:t>
            </a:r>
            <a:r>
              <a:rPr lang="tr-TR" altLang="tr-TR" sz="2400" dirty="0">
                <a:solidFill>
                  <a:srgbClr val="000000"/>
                </a:solidFill>
                <a:latin typeface="Arial" charset="0"/>
                <a:cs typeface="Arial" charset="0"/>
              </a:rPr>
              <a:t> yol açmaktan ziyade adil işletme davranışlarını teşvik ettiği için yasal yaptırıma tabi değildir.</a:t>
            </a:r>
          </a:p>
          <a:p>
            <a:endParaRPr lang="tr-TR" dirty="0"/>
          </a:p>
        </p:txBody>
      </p:sp>
    </p:spTree>
    <p:extLst>
      <p:ext uri="{BB962C8B-B14F-4D97-AF65-F5344CB8AC3E}">
        <p14:creationId xmlns:p14="http://schemas.microsoft.com/office/powerpoint/2010/main" val="1476887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Inhaltsplatzhalter 2"/>
          <p:cNvSpPr>
            <a:spLocks noGrp="1"/>
          </p:cNvSpPr>
          <p:nvPr>
            <p:ph idx="1"/>
          </p:nvPr>
        </p:nvSpPr>
        <p:spPr>
          <a:xfrm>
            <a:off x="395536" y="260648"/>
            <a:ext cx="8424935" cy="6048671"/>
          </a:xfrm>
        </p:spPr>
        <p:txBody>
          <a:bodyPr>
            <a:normAutofit/>
          </a:bodyPr>
          <a:lstStyle/>
          <a:p>
            <a:pPr>
              <a:buFontTx/>
              <a:buNone/>
            </a:pPr>
            <a:r>
              <a:rPr lang="tr-TR" altLang="tr-TR" sz="2400" b="1" dirty="0" smtClean="0">
                <a:solidFill>
                  <a:srgbClr val="3333CC"/>
                </a:solidFill>
                <a:latin typeface="Arial" charset="0"/>
                <a:cs typeface="Arial" charset="0"/>
              </a:rPr>
              <a:t>Rehberin İçeriği</a:t>
            </a:r>
          </a:p>
          <a:p>
            <a:pPr>
              <a:buFontTx/>
              <a:buNone/>
            </a:pPr>
            <a:endParaRPr lang="tr-TR" altLang="tr-TR" sz="2400" b="1" dirty="0" smtClean="0">
              <a:solidFill>
                <a:srgbClr val="3333CC"/>
              </a:solidFill>
              <a:latin typeface="Arial" charset="0"/>
              <a:cs typeface="Arial" charset="0"/>
            </a:endParaRPr>
          </a:p>
          <a:p>
            <a:pPr>
              <a:buFontTx/>
              <a:buNone/>
            </a:pPr>
            <a:endParaRPr lang="tr-TR" altLang="tr-TR" sz="2400" b="1" dirty="0" smtClean="0">
              <a:solidFill>
                <a:srgbClr val="3333CC"/>
              </a:solidFill>
              <a:latin typeface="Arial" charset="0"/>
              <a:cs typeface="Arial" charset="0"/>
            </a:endParaRPr>
          </a:p>
          <a:p>
            <a:r>
              <a:rPr lang="tr-TR" altLang="tr-TR" sz="2400" dirty="0" smtClean="0">
                <a:solidFill>
                  <a:srgbClr val="000000"/>
                </a:solidFill>
                <a:latin typeface="Arial" charset="0"/>
                <a:cs typeface="Arial" charset="0"/>
              </a:rPr>
              <a:t>Genel politikalar</a:t>
            </a:r>
          </a:p>
          <a:p>
            <a:r>
              <a:rPr lang="tr-TR" altLang="tr-TR" sz="2400" dirty="0" smtClean="0">
                <a:solidFill>
                  <a:srgbClr val="000000"/>
                </a:solidFill>
                <a:latin typeface="Arial" charset="0"/>
                <a:cs typeface="Arial" charset="0"/>
              </a:rPr>
              <a:t>Kamuyu aydınlatma</a:t>
            </a:r>
          </a:p>
          <a:p>
            <a:r>
              <a:rPr lang="tr-TR" altLang="tr-TR" sz="2400" dirty="0" smtClean="0">
                <a:solidFill>
                  <a:srgbClr val="000000"/>
                </a:solidFill>
                <a:latin typeface="Arial" charset="0"/>
                <a:cs typeface="Arial" charset="0"/>
              </a:rPr>
              <a:t>İnsan Hakları</a:t>
            </a:r>
          </a:p>
          <a:p>
            <a:r>
              <a:rPr lang="tr-TR" altLang="tr-TR" sz="2400" dirty="0" smtClean="0">
                <a:solidFill>
                  <a:srgbClr val="000000"/>
                </a:solidFill>
                <a:latin typeface="Arial" charset="0"/>
                <a:cs typeface="Arial" charset="0"/>
              </a:rPr>
              <a:t>İstihdam ve Sanayi İlişkileri</a:t>
            </a:r>
          </a:p>
          <a:p>
            <a:r>
              <a:rPr lang="tr-TR" altLang="tr-TR" sz="2400" dirty="0" smtClean="0">
                <a:solidFill>
                  <a:srgbClr val="000000"/>
                </a:solidFill>
                <a:latin typeface="Arial" charset="0"/>
                <a:cs typeface="Arial" charset="0"/>
              </a:rPr>
              <a:t>Çevre</a:t>
            </a:r>
          </a:p>
          <a:p>
            <a:r>
              <a:rPr lang="tr-TR" altLang="tr-TR" sz="2400" dirty="0" smtClean="0">
                <a:solidFill>
                  <a:srgbClr val="000000"/>
                </a:solidFill>
                <a:latin typeface="Arial" charset="0"/>
                <a:cs typeface="Arial" charset="0"/>
              </a:rPr>
              <a:t>Rüşvetle Mücadele</a:t>
            </a:r>
          </a:p>
          <a:p>
            <a:r>
              <a:rPr lang="tr-TR" altLang="tr-TR" sz="2400" dirty="0" smtClean="0">
                <a:solidFill>
                  <a:srgbClr val="000000"/>
                </a:solidFill>
                <a:latin typeface="Arial" charset="0"/>
                <a:cs typeface="Arial" charset="0"/>
              </a:rPr>
              <a:t>Tüketici Menfaatleri</a:t>
            </a:r>
          </a:p>
          <a:p>
            <a:r>
              <a:rPr lang="tr-TR" altLang="tr-TR" sz="2400" dirty="0" smtClean="0">
                <a:solidFill>
                  <a:srgbClr val="000000"/>
                </a:solidFill>
                <a:latin typeface="Arial" charset="0"/>
                <a:cs typeface="Arial" charset="0"/>
              </a:rPr>
              <a:t>Bilim ve Teknoloji</a:t>
            </a:r>
          </a:p>
          <a:p>
            <a:r>
              <a:rPr lang="tr-TR" altLang="tr-TR" sz="2400" dirty="0" smtClean="0">
                <a:solidFill>
                  <a:srgbClr val="000000"/>
                </a:solidFill>
                <a:latin typeface="Arial" charset="0"/>
                <a:cs typeface="Arial" charset="0"/>
              </a:rPr>
              <a:t>Rekabet</a:t>
            </a:r>
          </a:p>
          <a:p>
            <a:r>
              <a:rPr lang="tr-TR" altLang="tr-TR" sz="2400" dirty="0" smtClean="0">
                <a:solidFill>
                  <a:srgbClr val="000000"/>
                </a:solidFill>
                <a:latin typeface="Arial" charset="0"/>
                <a:cs typeface="Arial" charset="0"/>
              </a:rPr>
              <a:t>Vergilendirme</a:t>
            </a:r>
          </a:p>
        </p:txBody>
      </p:sp>
      <p:sp>
        <p:nvSpPr>
          <p:cNvPr id="5123" name="Foliennummernplatzhalt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fld id="{6C17B53B-BFBD-4DFE-86ED-4B4BFB91614C}" type="slidenum">
              <a:rPr lang="fr-FR" altLang="tr-TR" sz="1400">
                <a:solidFill>
                  <a:srgbClr val="000000"/>
                </a:solidFill>
              </a:rPr>
              <a:pPr eaLnBrk="0" hangingPunct="0"/>
              <a:t>4</a:t>
            </a:fld>
            <a:endParaRPr lang="fr-FR" altLang="tr-TR" sz="1400">
              <a:solidFill>
                <a:srgbClr val="000000"/>
              </a:solidFill>
            </a:endParaRPr>
          </a:p>
        </p:txBody>
      </p:sp>
    </p:spTree>
    <p:extLst>
      <p:ext uri="{BB962C8B-B14F-4D97-AF65-F5344CB8AC3E}">
        <p14:creationId xmlns:p14="http://schemas.microsoft.com/office/powerpoint/2010/main" val="31585240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Inhaltsplatzhalter 2"/>
          <p:cNvSpPr>
            <a:spLocks noGrp="1"/>
          </p:cNvSpPr>
          <p:nvPr>
            <p:ph idx="1"/>
          </p:nvPr>
        </p:nvSpPr>
        <p:spPr>
          <a:xfrm>
            <a:off x="467544" y="1124744"/>
            <a:ext cx="8424936" cy="5112568"/>
          </a:xfrm>
        </p:spPr>
        <p:txBody>
          <a:bodyPr>
            <a:noAutofit/>
          </a:bodyPr>
          <a:lstStyle/>
          <a:p>
            <a:pPr marL="0" indent="0">
              <a:buFontTx/>
              <a:buNone/>
            </a:pPr>
            <a:r>
              <a:rPr lang="tr-TR" altLang="tr-TR" sz="2400" b="1" dirty="0" smtClean="0">
                <a:solidFill>
                  <a:srgbClr val="3333CC"/>
                </a:solidFill>
                <a:latin typeface="Arial" charset="0"/>
                <a:cs typeface="Arial" charset="0"/>
              </a:rPr>
              <a:t>İşletmeler genellikle OECD Çok Uluslu Şirketler Rehberini benimsemektedir.</a:t>
            </a:r>
          </a:p>
          <a:p>
            <a:pPr marL="0" indent="0">
              <a:buFontTx/>
              <a:buNone/>
            </a:pPr>
            <a:endParaRPr lang="tr-TR" altLang="tr-TR" sz="2400" b="1" dirty="0" smtClean="0">
              <a:solidFill>
                <a:srgbClr val="3333CC"/>
              </a:solidFill>
              <a:latin typeface="Arial" charset="0"/>
              <a:cs typeface="Arial" charset="0"/>
            </a:endParaRPr>
          </a:p>
          <a:p>
            <a:pPr marL="0" indent="0"/>
            <a:r>
              <a:rPr lang="tr-TR" altLang="tr-TR" sz="2400" dirty="0" smtClean="0">
                <a:solidFill>
                  <a:srgbClr val="000000"/>
                </a:solidFill>
                <a:latin typeface="Arial" charset="0"/>
                <a:cs typeface="Arial" charset="0"/>
              </a:rPr>
              <a:t>En kapsamlı uluslararası KSS rehberidir</a:t>
            </a:r>
            <a:r>
              <a:rPr lang="en-US" altLang="tr-TR" sz="2400" dirty="0" smtClean="0">
                <a:solidFill>
                  <a:srgbClr val="000000"/>
                </a:solidFill>
                <a:latin typeface="Arial" charset="0"/>
                <a:cs typeface="Arial" charset="0"/>
              </a:rPr>
              <a:t>.</a:t>
            </a:r>
            <a:endParaRPr lang="tr-TR" altLang="tr-TR" sz="2400" dirty="0" smtClean="0">
              <a:solidFill>
                <a:srgbClr val="000000"/>
              </a:solidFill>
              <a:latin typeface="Arial" charset="0"/>
              <a:cs typeface="Arial" charset="0"/>
            </a:endParaRPr>
          </a:p>
          <a:p>
            <a:pPr marL="0" indent="0">
              <a:buFontTx/>
              <a:buNone/>
            </a:pPr>
            <a:endParaRPr lang="tr-TR" altLang="tr-TR" sz="2400" dirty="0" smtClean="0">
              <a:solidFill>
                <a:srgbClr val="000000"/>
              </a:solidFill>
              <a:latin typeface="Arial" charset="0"/>
              <a:cs typeface="Arial" charset="0"/>
            </a:endParaRPr>
          </a:p>
          <a:p>
            <a:pPr marL="0" indent="0"/>
            <a:r>
              <a:rPr lang="tr-TR" altLang="tr-TR" sz="2400" dirty="0" smtClean="0">
                <a:solidFill>
                  <a:srgbClr val="000000"/>
                </a:solidFill>
                <a:latin typeface="Arial" charset="0"/>
                <a:cs typeface="Arial" charset="0"/>
              </a:rPr>
              <a:t>Herkes için eşit şartlar (</a:t>
            </a:r>
            <a:r>
              <a:rPr lang="en-US" altLang="tr-TR" sz="2400" dirty="0" err="1" smtClean="0">
                <a:solidFill>
                  <a:srgbClr val="000000"/>
                </a:solidFill>
                <a:latin typeface="Arial" charset="0"/>
                <a:cs typeface="Arial" charset="0"/>
              </a:rPr>
              <a:t>gerekli</a:t>
            </a:r>
            <a:r>
              <a:rPr lang="en-US" altLang="tr-TR" sz="2400" dirty="0" smtClean="0">
                <a:solidFill>
                  <a:srgbClr val="000000"/>
                </a:solidFill>
                <a:latin typeface="Arial" charset="0"/>
                <a:cs typeface="Arial" charset="0"/>
              </a:rPr>
              <a:t> </a:t>
            </a:r>
            <a:r>
              <a:rPr lang="en-US" altLang="tr-TR" sz="2400" dirty="0" err="1" smtClean="0">
                <a:solidFill>
                  <a:srgbClr val="000000"/>
                </a:solidFill>
                <a:latin typeface="Arial" charset="0"/>
                <a:cs typeface="Arial" charset="0"/>
              </a:rPr>
              <a:t>desteğin</a:t>
            </a:r>
            <a:r>
              <a:rPr lang="en-US" altLang="tr-TR" sz="2400" dirty="0" smtClean="0">
                <a:solidFill>
                  <a:srgbClr val="000000"/>
                </a:solidFill>
                <a:latin typeface="Arial" charset="0"/>
                <a:cs typeface="Arial" charset="0"/>
              </a:rPr>
              <a:t> </a:t>
            </a:r>
            <a:r>
              <a:rPr lang="en-US" altLang="tr-TR" sz="2400" dirty="0" err="1" smtClean="0">
                <a:solidFill>
                  <a:srgbClr val="000000"/>
                </a:solidFill>
                <a:latin typeface="Arial" charset="0"/>
                <a:cs typeface="Arial" charset="0"/>
              </a:rPr>
              <a:t>sağlanması</a:t>
            </a:r>
            <a:r>
              <a:rPr lang="en-US" altLang="tr-TR" sz="2400" dirty="0" smtClean="0">
                <a:solidFill>
                  <a:srgbClr val="000000"/>
                </a:solidFill>
                <a:latin typeface="Arial" charset="0"/>
                <a:cs typeface="Arial" charset="0"/>
              </a:rPr>
              <a:t> </a:t>
            </a:r>
            <a:r>
              <a:rPr lang="tr-TR" altLang="tr-TR" sz="2400" dirty="0" smtClean="0">
                <a:solidFill>
                  <a:srgbClr val="000000"/>
                </a:solidFill>
                <a:latin typeface="Arial" charset="0"/>
                <a:cs typeface="Arial" charset="0"/>
              </a:rPr>
              <a:t>önemli</a:t>
            </a:r>
            <a:r>
              <a:rPr lang="en-US" altLang="tr-TR" sz="2400" dirty="0" smtClean="0">
                <a:solidFill>
                  <a:srgbClr val="000000"/>
                </a:solidFill>
                <a:latin typeface="Arial" charset="0"/>
                <a:cs typeface="Arial" charset="0"/>
              </a:rPr>
              <a:t> </a:t>
            </a:r>
            <a:r>
              <a:rPr lang="en-US" altLang="tr-TR" sz="2400" dirty="0" err="1" smtClean="0">
                <a:solidFill>
                  <a:srgbClr val="000000"/>
                </a:solidFill>
                <a:latin typeface="Arial" charset="0"/>
                <a:cs typeface="Arial" charset="0"/>
              </a:rPr>
              <a:t>bir</a:t>
            </a:r>
            <a:r>
              <a:rPr lang="en-US" altLang="tr-TR" sz="2400" dirty="0" smtClean="0">
                <a:solidFill>
                  <a:srgbClr val="000000"/>
                </a:solidFill>
                <a:latin typeface="Arial" charset="0"/>
                <a:cs typeface="Arial" charset="0"/>
              </a:rPr>
              <a:t> </a:t>
            </a:r>
            <a:r>
              <a:rPr lang="en-US" altLang="tr-TR" sz="2400" dirty="0" err="1" smtClean="0">
                <a:solidFill>
                  <a:srgbClr val="000000"/>
                </a:solidFill>
                <a:latin typeface="Arial" charset="0"/>
                <a:cs typeface="Arial" charset="0"/>
              </a:rPr>
              <a:t>husustur</a:t>
            </a:r>
            <a:r>
              <a:rPr lang="en-US" altLang="tr-TR" sz="2400" dirty="0" smtClean="0">
                <a:solidFill>
                  <a:srgbClr val="000000"/>
                </a:solidFill>
                <a:latin typeface="Arial" charset="0"/>
                <a:cs typeface="Arial" charset="0"/>
              </a:rPr>
              <a:t>).</a:t>
            </a:r>
            <a:endParaRPr lang="tr-TR" altLang="tr-TR" sz="2400" dirty="0" smtClean="0">
              <a:solidFill>
                <a:srgbClr val="000000"/>
              </a:solidFill>
              <a:latin typeface="Arial" charset="0"/>
              <a:cs typeface="Arial" charset="0"/>
            </a:endParaRPr>
          </a:p>
          <a:p>
            <a:pPr marL="0" indent="0">
              <a:buFontTx/>
              <a:buNone/>
            </a:pPr>
            <a:endParaRPr lang="tr-TR" altLang="tr-TR" sz="2400" dirty="0" smtClean="0">
              <a:solidFill>
                <a:srgbClr val="000000"/>
              </a:solidFill>
              <a:latin typeface="Arial" charset="0"/>
              <a:cs typeface="Arial" charset="0"/>
            </a:endParaRPr>
          </a:p>
          <a:p>
            <a:pPr marL="0" indent="0"/>
            <a:r>
              <a:rPr lang="tr-TR" altLang="tr-TR" sz="2400" dirty="0" smtClean="0">
                <a:solidFill>
                  <a:srgbClr val="000000"/>
                </a:solidFill>
                <a:latin typeface="Arial" charset="0"/>
                <a:cs typeface="Arial" charset="0"/>
              </a:rPr>
              <a:t>İşletmeler için sadece bir yükümlülük değildir. Aynı zamanda da işletmelerin gerçekçi olmayan beklentiler içine girmesini engeller.</a:t>
            </a:r>
          </a:p>
        </p:txBody>
      </p:sp>
      <p:sp>
        <p:nvSpPr>
          <p:cNvPr id="6147" name="Foliennummernplatzhalt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fld id="{17D344FF-2118-491E-BE95-7F910A1466CA}" type="slidenum">
              <a:rPr lang="fr-FR" altLang="tr-TR" sz="1400">
                <a:solidFill>
                  <a:srgbClr val="000000"/>
                </a:solidFill>
              </a:rPr>
              <a:pPr eaLnBrk="0" hangingPunct="0"/>
              <a:t>5</a:t>
            </a:fld>
            <a:endParaRPr lang="fr-FR" altLang="tr-TR" sz="1400">
              <a:solidFill>
                <a:srgbClr val="000000"/>
              </a:solidFill>
            </a:endParaRPr>
          </a:p>
        </p:txBody>
      </p:sp>
    </p:spTree>
    <p:extLst>
      <p:ext uri="{BB962C8B-B14F-4D97-AF65-F5344CB8AC3E}">
        <p14:creationId xmlns:p14="http://schemas.microsoft.com/office/powerpoint/2010/main" val="33039989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Inhaltsplatzhalter 2"/>
          <p:cNvSpPr>
            <a:spLocks noGrp="1"/>
          </p:cNvSpPr>
          <p:nvPr>
            <p:ph idx="1"/>
          </p:nvPr>
        </p:nvSpPr>
        <p:spPr>
          <a:xfrm>
            <a:off x="467544" y="1052736"/>
            <a:ext cx="7989069" cy="4815359"/>
          </a:xfrm>
        </p:spPr>
        <p:txBody>
          <a:bodyPr>
            <a:noAutofit/>
          </a:bodyPr>
          <a:lstStyle/>
          <a:p>
            <a:pPr>
              <a:buFontTx/>
              <a:buNone/>
            </a:pPr>
            <a:r>
              <a:rPr lang="tr-TR" altLang="tr-TR" sz="2400" b="1" dirty="0" smtClean="0">
                <a:solidFill>
                  <a:srgbClr val="3333CC"/>
                </a:solidFill>
                <a:latin typeface="Arial" charset="0"/>
                <a:cs typeface="Arial" charset="0"/>
              </a:rPr>
              <a:t>OECD Çok Uluslu Şirketler Rehberi tam olarak nedir?</a:t>
            </a:r>
          </a:p>
          <a:p>
            <a:pPr>
              <a:spcBef>
                <a:spcPct val="0"/>
              </a:spcBef>
              <a:buFontTx/>
              <a:buNone/>
            </a:pPr>
            <a:endParaRPr lang="tr-TR" altLang="tr-TR" sz="2400" b="1" dirty="0" smtClean="0">
              <a:solidFill>
                <a:srgbClr val="3333CC"/>
              </a:solidFill>
              <a:latin typeface="Arial" charset="0"/>
              <a:cs typeface="Arial" charset="0"/>
            </a:endParaRPr>
          </a:p>
          <a:p>
            <a:pPr>
              <a:spcBef>
                <a:spcPct val="0"/>
              </a:spcBef>
            </a:pPr>
            <a:r>
              <a:rPr lang="tr-TR" altLang="tr-TR" sz="2400" dirty="0" smtClean="0">
                <a:solidFill>
                  <a:srgbClr val="000000"/>
                </a:solidFill>
                <a:latin typeface="Arial" charset="0"/>
                <a:cs typeface="Arial" charset="0"/>
              </a:rPr>
              <a:t>Çok uluslu şirketler, ticari faaliyetlerinin söz konusu bu rehberde belirtilen menfaatler üzerinde olumsuz etkiler oluşturmasından </a:t>
            </a:r>
            <a:r>
              <a:rPr lang="tr-TR" altLang="tr-TR" sz="2400" dirty="0" err="1" smtClean="0">
                <a:solidFill>
                  <a:srgbClr val="000000"/>
                </a:solidFill>
                <a:latin typeface="Arial" charset="0"/>
                <a:cs typeface="Arial" charset="0"/>
              </a:rPr>
              <a:t>kaçınmal</a:t>
            </a:r>
            <a:r>
              <a:rPr lang="en-US" altLang="tr-TR" sz="2400" dirty="0" err="1" smtClean="0">
                <a:solidFill>
                  <a:srgbClr val="000000"/>
                </a:solidFill>
                <a:latin typeface="Arial" charset="0"/>
                <a:cs typeface="Arial" charset="0"/>
              </a:rPr>
              <a:t>ı</a:t>
            </a:r>
            <a:r>
              <a:rPr lang="tr-TR" altLang="tr-TR" sz="2400" dirty="0" err="1" smtClean="0">
                <a:solidFill>
                  <a:srgbClr val="000000"/>
                </a:solidFill>
                <a:latin typeface="Arial" charset="0"/>
                <a:cs typeface="Arial" charset="0"/>
              </a:rPr>
              <a:t>dır</a:t>
            </a:r>
            <a:r>
              <a:rPr lang="tr-TR" altLang="tr-TR" sz="2400" dirty="0" smtClean="0">
                <a:solidFill>
                  <a:srgbClr val="000000"/>
                </a:solidFill>
                <a:latin typeface="Arial" charset="0"/>
                <a:cs typeface="Arial" charset="0"/>
              </a:rPr>
              <a:t>. Şöyle ki:</a:t>
            </a:r>
          </a:p>
          <a:p>
            <a:pPr lvl="1">
              <a:spcBef>
                <a:spcPct val="0"/>
              </a:spcBef>
            </a:pPr>
            <a:r>
              <a:rPr lang="tr-TR" altLang="tr-TR" sz="2400" dirty="0" smtClean="0">
                <a:solidFill>
                  <a:srgbClr val="000000"/>
                </a:solidFill>
                <a:latin typeface="Arial" charset="0"/>
                <a:cs typeface="Arial" charset="0"/>
              </a:rPr>
              <a:t>olumsuz etkiler oluşturmayın.</a:t>
            </a:r>
          </a:p>
          <a:p>
            <a:pPr lvl="1">
              <a:spcBef>
                <a:spcPct val="0"/>
              </a:spcBef>
            </a:pPr>
            <a:r>
              <a:rPr lang="tr-TR" altLang="tr-TR" sz="2400" dirty="0" smtClean="0">
                <a:solidFill>
                  <a:srgbClr val="000000"/>
                </a:solidFill>
                <a:latin typeface="Arial" charset="0"/>
                <a:cs typeface="Arial" charset="0"/>
              </a:rPr>
              <a:t>olumsuz etkileri körükleyecek davranışlardan kaçının.</a:t>
            </a:r>
          </a:p>
          <a:p>
            <a:pPr lvl="1">
              <a:spcBef>
                <a:spcPct val="0"/>
              </a:spcBef>
            </a:pPr>
            <a:r>
              <a:rPr lang="tr-TR" altLang="tr-TR" sz="2400" dirty="0" smtClean="0">
                <a:solidFill>
                  <a:srgbClr val="000000"/>
                </a:solidFill>
                <a:latin typeface="Arial" charset="0"/>
                <a:cs typeface="Arial" charset="0"/>
              </a:rPr>
              <a:t>ortaklarınızın olumsuz etkiler oluşturmasına izin vermeyin ("Buradaki amaç sorumluluğu ortaklarınıza devretmek değildir").</a:t>
            </a:r>
          </a:p>
          <a:p>
            <a:pPr lvl="1">
              <a:spcBef>
                <a:spcPct val="0"/>
              </a:spcBef>
            </a:pPr>
            <a:r>
              <a:rPr lang="tr-TR" altLang="tr-TR" sz="2400" dirty="0" smtClean="0">
                <a:solidFill>
                  <a:srgbClr val="000000"/>
                </a:solidFill>
                <a:latin typeface="Arial" charset="0"/>
                <a:cs typeface="Arial" charset="0"/>
              </a:rPr>
              <a:t>tedarikçilerinizi de bu yönde davranmaya teşvik edin.</a:t>
            </a:r>
          </a:p>
        </p:txBody>
      </p:sp>
      <p:sp>
        <p:nvSpPr>
          <p:cNvPr id="7171" name="Foliennummernplatzhalt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fld id="{AD504A6D-2638-49FD-8C6D-F8CBBA0BABBE}" type="slidenum">
              <a:rPr lang="fr-FR" altLang="tr-TR" sz="1400">
                <a:solidFill>
                  <a:srgbClr val="000000"/>
                </a:solidFill>
              </a:rPr>
              <a:pPr eaLnBrk="0" hangingPunct="0"/>
              <a:t>6</a:t>
            </a:fld>
            <a:endParaRPr lang="fr-FR" altLang="tr-TR" sz="1400">
              <a:solidFill>
                <a:srgbClr val="000000"/>
              </a:solidFill>
            </a:endParaRPr>
          </a:p>
        </p:txBody>
      </p:sp>
    </p:spTree>
    <p:extLst>
      <p:ext uri="{BB962C8B-B14F-4D97-AF65-F5344CB8AC3E}">
        <p14:creationId xmlns:p14="http://schemas.microsoft.com/office/powerpoint/2010/main" val="36552609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Inhaltsplatzhalter 2"/>
          <p:cNvSpPr>
            <a:spLocks noGrp="1"/>
          </p:cNvSpPr>
          <p:nvPr>
            <p:ph idx="1"/>
          </p:nvPr>
        </p:nvSpPr>
        <p:spPr>
          <a:xfrm>
            <a:off x="251520" y="116632"/>
            <a:ext cx="8348464" cy="5626968"/>
          </a:xfrm>
        </p:spPr>
        <p:txBody>
          <a:bodyPr>
            <a:noAutofit/>
          </a:bodyPr>
          <a:lstStyle/>
          <a:p>
            <a:pPr>
              <a:buFontTx/>
              <a:buNone/>
            </a:pPr>
            <a:r>
              <a:rPr lang="tr-TR" altLang="tr-TR" sz="2400" b="1" dirty="0" smtClean="0">
                <a:solidFill>
                  <a:srgbClr val="3333CC"/>
                </a:solidFill>
                <a:latin typeface="Arial" charset="0"/>
                <a:cs typeface="Arial" charset="0"/>
              </a:rPr>
              <a:t>Kilit Kavram: Teknik </a:t>
            </a:r>
          </a:p>
          <a:p>
            <a:pPr>
              <a:buFontTx/>
              <a:buNone/>
            </a:pPr>
            <a:r>
              <a:rPr lang="tr-TR" altLang="tr-TR" sz="2400" b="1" dirty="0" smtClean="0">
                <a:solidFill>
                  <a:srgbClr val="3333CC"/>
                </a:solidFill>
                <a:latin typeface="Arial" charset="0"/>
                <a:cs typeface="Arial" charset="0"/>
              </a:rPr>
              <a:t>Değerlendirme</a:t>
            </a:r>
          </a:p>
          <a:p>
            <a:pPr algn="just"/>
            <a:r>
              <a:rPr lang="tr-TR" altLang="tr-TR" sz="2400" dirty="0" smtClean="0">
                <a:solidFill>
                  <a:srgbClr val="000000"/>
                </a:solidFill>
                <a:latin typeface="Arial" charset="0"/>
                <a:cs typeface="Arial" charset="0"/>
              </a:rPr>
              <a:t>Teknik değerlendirme kavramı; işletmelerin ortaya çıkan veya çıkabilecek olumsuz etkileri tespit etmesi, önlemesi ve hafifletmesinin yanı sıra bu olumsuz etkileri karar alma ve risk yönetimi süreçlerinde ne şekilde göz önünde bulundurduğuna dair bir rapor hazırlamasını ifade eder. </a:t>
            </a:r>
          </a:p>
          <a:p>
            <a:r>
              <a:rPr lang="tr-TR" altLang="tr-TR" sz="2400" dirty="0" smtClean="0">
                <a:solidFill>
                  <a:srgbClr val="000000"/>
                </a:solidFill>
                <a:latin typeface="Arial" charset="0"/>
                <a:cs typeface="Arial" charset="0"/>
              </a:rPr>
              <a:t>Rehberde bu teknik değerlendirme yapılırken  hangi prosedürlerin takip edilmesi gerektiği belirtilmemektedir. </a:t>
            </a:r>
          </a:p>
          <a:p>
            <a:r>
              <a:rPr lang="tr-TR" altLang="tr-TR" sz="2400" dirty="0" smtClean="0">
                <a:solidFill>
                  <a:srgbClr val="000000"/>
                </a:solidFill>
                <a:latin typeface="Arial" charset="0"/>
                <a:cs typeface="Arial" charset="0"/>
              </a:rPr>
              <a:t>Rekabet, bilim ve teknoloji ve vergilendirme alanlarında teknik değerlendirme kavramı uygulanmaz.</a:t>
            </a:r>
          </a:p>
          <a:p>
            <a:r>
              <a:rPr lang="tr-TR" altLang="tr-TR" sz="2400" dirty="0" smtClean="0">
                <a:solidFill>
                  <a:srgbClr val="000000"/>
                </a:solidFill>
                <a:latin typeface="Arial" charset="0"/>
                <a:cs typeface="Arial" charset="0"/>
              </a:rPr>
              <a:t>Teknik değerlendirme yapılabilmesi için her işletmenin (büyüklüğü, faaliyet alanı, oluşturacak oldukları yan etkilerin düzeyine bağlı olarak) kendine özgü bir yaklaşım geliştirmesi gerekmektedir.</a:t>
            </a:r>
          </a:p>
        </p:txBody>
      </p:sp>
      <p:sp>
        <p:nvSpPr>
          <p:cNvPr id="8195" name="Foliennummernplatzhalt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fld id="{2C590535-6D00-49E9-8960-49ADD3A26EAA}" type="slidenum">
              <a:rPr lang="fr-FR" altLang="tr-TR" sz="1400">
                <a:solidFill>
                  <a:srgbClr val="000000"/>
                </a:solidFill>
              </a:rPr>
              <a:pPr eaLnBrk="0" hangingPunct="0"/>
              <a:t>7</a:t>
            </a:fld>
            <a:endParaRPr lang="fr-FR" altLang="tr-TR" sz="1400">
              <a:solidFill>
                <a:srgbClr val="000000"/>
              </a:solidFill>
            </a:endParaRPr>
          </a:p>
        </p:txBody>
      </p:sp>
    </p:spTree>
    <p:extLst>
      <p:ext uri="{BB962C8B-B14F-4D97-AF65-F5344CB8AC3E}">
        <p14:creationId xmlns:p14="http://schemas.microsoft.com/office/powerpoint/2010/main" val="35915337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Inhaltsplatzhalter 2"/>
          <p:cNvSpPr>
            <a:spLocks noGrp="1"/>
          </p:cNvSpPr>
          <p:nvPr>
            <p:ph idx="1"/>
          </p:nvPr>
        </p:nvSpPr>
        <p:spPr>
          <a:xfrm>
            <a:off x="685800" y="1484313"/>
            <a:ext cx="7772400" cy="4095750"/>
          </a:xfrm>
        </p:spPr>
        <p:txBody>
          <a:bodyPr>
            <a:noAutofit/>
          </a:bodyPr>
          <a:lstStyle/>
          <a:p>
            <a:pPr>
              <a:buFontTx/>
              <a:buNone/>
            </a:pPr>
            <a:r>
              <a:rPr lang="tr-TR" altLang="tr-TR" sz="2400" b="1" dirty="0" smtClean="0">
                <a:solidFill>
                  <a:srgbClr val="3333CC"/>
                </a:solidFill>
                <a:latin typeface="Arial" charset="0"/>
                <a:cs typeface="Arial" charset="0"/>
              </a:rPr>
              <a:t>İşletmelerin Karşılaştıkları Sorunlar</a:t>
            </a:r>
          </a:p>
          <a:p>
            <a:r>
              <a:rPr lang="tr-TR" altLang="tr-TR" sz="2400" dirty="0" smtClean="0">
                <a:solidFill>
                  <a:srgbClr val="000000"/>
                </a:solidFill>
                <a:latin typeface="Arial" charset="0"/>
                <a:cs typeface="Arial" charset="0"/>
              </a:rPr>
              <a:t>Teknik Değerlendirme: Nedir? Nasıl yapılır? Nerede biter?</a:t>
            </a:r>
          </a:p>
          <a:p>
            <a:r>
              <a:rPr lang="tr-TR" altLang="tr-TR" sz="2400" dirty="0" smtClean="0">
                <a:solidFill>
                  <a:srgbClr val="000000"/>
                </a:solidFill>
                <a:latin typeface="Arial" charset="0"/>
                <a:cs typeface="Arial" charset="0"/>
              </a:rPr>
              <a:t>NCP Uygulama </a:t>
            </a:r>
            <a:r>
              <a:rPr lang="tr-TR" altLang="tr-TR" sz="2400" dirty="0" err="1" smtClean="0">
                <a:solidFill>
                  <a:srgbClr val="000000"/>
                </a:solidFill>
                <a:latin typeface="Arial" charset="0"/>
                <a:cs typeface="Arial" charset="0"/>
              </a:rPr>
              <a:t>Esasları'nın</a:t>
            </a:r>
            <a:r>
              <a:rPr lang="tr-TR" altLang="tr-TR" sz="2400" dirty="0" smtClean="0">
                <a:solidFill>
                  <a:srgbClr val="000000"/>
                </a:solidFill>
                <a:latin typeface="Arial" charset="0"/>
                <a:cs typeface="Arial" charset="0"/>
              </a:rPr>
              <a:t> kötüye kullanımı</a:t>
            </a:r>
          </a:p>
          <a:p>
            <a:r>
              <a:rPr lang="tr-TR" altLang="tr-TR" sz="2400" dirty="0" smtClean="0">
                <a:solidFill>
                  <a:srgbClr val="000000"/>
                </a:solidFill>
                <a:latin typeface="Arial" charset="0"/>
                <a:cs typeface="Arial" charset="0"/>
              </a:rPr>
              <a:t>2000 ve 2011 yılları arasında OECD Çok Uluslu Şirketler rehberini benimseyen 44 ülkedeki </a:t>
            </a:r>
            <a:r>
              <a:rPr lang="tr-TR" altLang="tr-TR" sz="2400" dirty="0" err="1" smtClean="0">
                <a:solidFill>
                  <a:srgbClr val="000000"/>
                </a:solidFill>
                <a:latin typeface="Arial" charset="0"/>
                <a:cs typeface="Arial" charset="0"/>
              </a:rPr>
              <a:t>NCP‘ye</a:t>
            </a:r>
            <a:r>
              <a:rPr lang="tr-TR" altLang="tr-TR" sz="2400" dirty="0" smtClean="0">
                <a:solidFill>
                  <a:srgbClr val="000000"/>
                </a:solidFill>
                <a:latin typeface="Arial" charset="0"/>
                <a:cs typeface="Arial" charset="0"/>
              </a:rPr>
              <a:t> toplam 262 tane şikayet ulaşmıştır.</a:t>
            </a:r>
          </a:p>
          <a:p>
            <a:r>
              <a:rPr lang="tr-TR" altLang="tr-TR" sz="2400" dirty="0" smtClean="0">
                <a:solidFill>
                  <a:srgbClr val="000000"/>
                </a:solidFill>
                <a:latin typeface="Arial" charset="0"/>
                <a:cs typeface="Arial" charset="0"/>
              </a:rPr>
              <a:t>Bu sayının bu kadar az olması, işletmelerin sorumluluklarını ciddiyetle yerine getirdiğini ve Rehber'de yer alan ilkelere uygun davrandığını göstermektedir.</a:t>
            </a:r>
          </a:p>
        </p:txBody>
      </p:sp>
      <p:sp>
        <p:nvSpPr>
          <p:cNvPr id="9219" name="Foliennummernplatzhalt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fld id="{3300D9A1-73AE-4D70-B379-7B76D791C87A}" type="slidenum">
              <a:rPr lang="fr-FR" altLang="tr-TR" sz="1400">
                <a:solidFill>
                  <a:srgbClr val="000000"/>
                </a:solidFill>
              </a:rPr>
              <a:pPr eaLnBrk="0" hangingPunct="0"/>
              <a:t>8</a:t>
            </a:fld>
            <a:endParaRPr lang="fr-FR" altLang="tr-TR" sz="1400">
              <a:solidFill>
                <a:srgbClr val="000000"/>
              </a:solidFill>
            </a:endParaRPr>
          </a:p>
        </p:txBody>
      </p:sp>
    </p:spTree>
    <p:extLst>
      <p:ext uri="{BB962C8B-B14F-4D97-AF65-F5344CB8AC3E}">
        <p14:creationId xmlns:p14="http://schemas.microsoft.com/office/powerpoint/2010/main" val="14091498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393</Words>
  <Application>Microsoft Office PowerPoint</Application>
  <PresentationFormat>Ekran Gösterisi (4:3)</PresentationFormat>
  <Paragraphs>54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 OECD Çok Uluslu Şirketler Rehberi    </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21</cp:revision>
  <dcterms:created xsi:type="dcterms:W3CDTF">2013-03-18T14:58:09Z</dcterms:created>
  <dcterms:modified xsi:type="dcterms:W3CDTF">2014-06-10T13:52:13Z</dcterms:modified>
</cp:coreProperties>
</file>